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0058400" cy="7772400"/>
  <p:notesSz cx="6858000" cy="9144000"/>
  <p:embeddedFontLst>
    <p:embeddedFont>
      <p:font typeface="Aileron Bold" panose="020B0604020202020204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Light" panose="020B0306030504020204" pitchFamily="34" charset="0"/>
      <p:regular r:id="rId38"/>
      <p:italic r:id="rId39"/>
    </p:embeddedFont>
    <p:embeddedFont>
      <p:font typeface="Open Sans Light Bold" panose="020B0604020202020204" charset="0"/>
      <p:regular r:id="rId40"/>
    </p:embeddedFont>
    <p:embeddedFont>
      <p:font typeface="Open Sans Light Bold Italics" panose="020B0604020202020204" charset="0"/>
      <p:regular r:id="rId41"/>
    </p:embeddedFont>
    <p:embeddedFont>
      <p:font typeface="Open Sans Light Italics" panose="020B0604020202020204" charset="0"/>
      <p:regular r:id="rId42"/>
    </p:embeddedFont>
    <p:embeddedFont>
      <p:font typeface="Public Sans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669" autoAdjust="0"/>
  </p:normalViewPr>
  <p:slideViewPr>
    <p:cSldViewPr>
      <p:cViewPr varScale="1">
        <p:scale>
          <a:sx n="127" d="100"/>
          <a:sy n="127" d="100"/>
        </p:scale>
        <p:origin x="242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sv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sv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7.svg"/><Relationship Id="rId10" Type="http://schemas.openxmlformats.org/officeDocument/2006/relationships/image" Target="../media/image32.sv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7.svg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10" Type="http://schemas.openxmlformats.org/officeDocument/2006/relationships/image" Target="../media/image45.sv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481" y="5665509"/>
            <a:ext cx="1286198" cy="1329651"/>
          </a:xfrm>
          <a:custGeom>
            <a:avLst/>
            <a:gdLst/>
            <a:ahLst/>
            <a:cxnLst/>
            <a:rect l="l" t="t" r="r" b="b"/>
            <a:pathLst>
              <a:path w="1286198" h="1329651">
                <a:moveTo>
                  <a:pt x="0" y="0"/>
                </a:moveTo>
                <a:lnTo>
                  <a:pt x="1286198" y="0"/>
                </a:lnTo>
                <a:lnTo>
                  <a:pt x="1286198" y="1329651"/>
                </a:lnTo>
                <a:lnTo>
                  <a:pt x="0" y="132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0058400" cy="4984827"/>
          </a:xfrm>
          <a:custGeom>
            <a:avLst/>
            <a:gdLst/>
            <a:ahLst/>
            <a:cxnLst/>
            <a:rect l="l" t="t" r="r" b="b"/>
            <a:pathLst>
              <a:path w="10058400" h="4984827">
                <a:moveTo>
                  <a:pt x="0" y="0"/>
                </a:moveTo>
                <a:lnTo>
                  <a:pt x="10058400" y="0"/>
                </a:lnTo>
                <a:lnTo>
                  <a:pt x="10058400" y="4984827"/>
                </a:lnTo>
                <a:lnTo>
                  <a:pt x="0" y="498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42335" y="5622469"/>
            <a:ext cx="6370064" cy="135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308">
                <a:solidFill>
                  <a:srgbClr val="183E85"/>
                </a:solidFill>
                <a:latin typeface="Open Sans Light Bold"/>
              </a:rPr>
              <a:t>The DiskCover System</a:t>
            </a:r>
          </a:p>
          <a:p>
            <a:pPr>
              <a:lnSpc>
                <a:spcPts val="3600"/>
              </a:lnSpc>
            </a:pPr>
            <a:r>
              <a:rPr lang="en-US" sz="2571" spc="308">
                <a:solidFill>
                  <a:srgbClr val="183E85"/>
                </a:solidFill>
                <a:latin typeface="Open Sans Light"/>
              </a:rPr>
              <a:t>Eliminating Stethoscope Pathogen Transmission By Touch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248" y="3536366"/>
            <a:ext cx="8991903" cy="61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4"/>
              </a:lnSpc>
              <a:spcBef>
                <a:spcPct val="0"/>
              </a:spcBef>
            </a:pPr>
            <a:r>
              <a:rPr lang="en-US" sz="3624" spc="434">
                <a:solidFill>
                  <a:srgbClr val="FFFFFF"/>
                </a:solidFill>
                <a:latin typeface="Open Sans Light"/>
              </a:rPr>
              <a:t>Stethoscopes Are Now Touch-Free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415" y="3536366"/>
            <a:ext cx="8991903" cy="612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4"/>
              </a:lnSpc>
              <a:spcBef>
                <a:spcPct val="0"/>
              </a:spcBef>
            </a:pPr>
            <a:r>
              <a:rPr lang="en-US" sz="3624" spc="434" dirty="0">
                <a:solidFill>
                  <a:srgbClr val="FFFFFF"/>
                </a:solidFill>
                <a:latin typeface="Open Sans Light"/>
              </a:rPr>
              <a:t>Stethoscopes Are Now Touch-Free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2644979"/>
            <a:ext cx="10099881" cy="5127421"/>
            <a:chOff x="0" y="0"/>
            <a:chExt cx="13466509" cy="683656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466509" cy="683656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382801" y="153419"/>
            <a:ext cx="3185374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 dirty="0">
                <a:solidFill>
                  <a:srgbClr val="FFFFFF"/>
                </a:solidFill>
                <a:latin typeface="Open Sans Light"/>
              </a:rPr>
              <a:t>| 2024 CDC GUIDANCE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1976" y="4713848"/>
            <a:ext cx="8671847" cy="1027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3659" dirty="0">
                <a:solidFill>
                  <a:srgbClr val="F8C409"/>
                </a:solidFill>
                <a:latin typeface="Open Sans Light Bold"/>
              </a:rPr>
              <a:t>ONLY</a:t>
            </a:r>
            <a:r>
              <a:rPr lang="en-US" sz="3659" dirty="0">
                <a:solidFill>
                  <a:srgbClr val="F8C409"/>
                </a:solidFill>
                <a:latin typeface="Open Sans Light"/>
              </a:rPr>
              <a:t> </a:t>
            </a:r>
            <a:r>
              <a:rPr lang="en-US" sz="3659" dirty="0">
                <a:solidFill>
                  <a:srgbClr val="F8C409"/>
                </a:solidFill>
                <a:latin typeface="Open Sans Light Bold"/>
              </a:rPr>
              <a:t>With</a:t>
            </a:r>
            <a:r>
              <a:rPr lang="en-US" sz="3659" dirty="0">
                <a:solidFill>
                  <a:srgbClr val="F8C409"/>
                </a:solidFill>
                <a:latin typeface="Open Sans Light"/>
              </a:rPr>
              <a:t> </a:t>
            </a:r>
            <a:r>
              <a:rPr lang="en-US" sz="3659" dirty="0">
                <a:solidFill>
                  <a:srgbClr val="F8C409"/>
                </a:solidFill>
                <a:latin typeface="Open Sans Light Bold"/>
              </a:rPr>
              <a:t>The DiskCover System</a:t>
            </a:r>
            <a:r>
              <a:rPr lang="en-US" sz="3659" dirty="0">
                <a:solidFill>
                  <a:srgbClr val="F8C409"/>
                </a:solidFill>
                <a:latin typeface="Open Sans Light"/>
              </a:rPr>
              <a:t>, Stethoscopes No Longer Touch Patients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136" y="891266"/>
            <a:ext cx="8978129" cy="1401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8"/>
              </a:lnSpc>
            </a:pPr>
            <a:r>
              <a:rPr lang="en-US" sz="4063" spc="162">
                <a:solidFill>
                  <a:srgbClr val="183E85"/>
                </a:solidFill>
                <a:latin typeface="Open Sans Light Bold"/>
              </a:rPr>
              <a:t>Stethoscope Hygiene</a:t>
            </a:r>
            <a:r>
              <a:rPr lang="en-US" sz="4063" spc="162">
                <a:solidFill>
                  <a:srgbClr val="000000"/>
                </a:solidFill>
                <a:latin typeface="Open Sans Light"/>
              </a:rPr>
              <a:t> Should Be Performed Between Patients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204735" y="2207749"/>
            <a:ext cx="4853665" cy="5564651"/>
            <a:chOff x="0" y="0"/>
            <a:chExt cx="6471553" cy="741953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471553" cy="741953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2207749"/>
            <a:ext cx="5029200" cy="5564651"/>
            <a:chOff x="0" y="0"/>
            <a:chExt cx="6705600" cy="741953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05600" cy="7419535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12042" y="6092474"/>
            <a:ext cx="5041242" cy="1679926"/>
            <a:chOff x="0" y="0"/>
            <a:chExt cx="1757296" cy="5855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7296" cy="585595"/>
            </a:xfrm>
            <a:custGeom>
              <a:avLst/>
              <a:gdLst/>
              <a:ahLst/>
              <a:cxnLst/>
              <a:rect l="l" t="t" r="r" b="b"/>
              <a:pathLst>
                <a:path w="1757296" h="585595">
                  <a:moveTo>
                    <a:pt x="0" y="0"/>
                  </a:moveTo>
                  <a:lnTo>
                    <a:pt x="1757296" y="0"/>
                  </a:lnTo>
                  <a:lnTo>
                    <a:pt x="1757296" y="585595"/>
                  </a:lnTo>
                  <a:lnTo>
                    <a:pt x="0" y="585595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57296" cy="614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8880" y="6324139"/>
            <a:ext cx="4731440" cy="1135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</a:pPr>
            <a:r>
              <a:rPr lang="en-US" sz="2152" spc="86" dirty="0">
                <a:solidFill>
                  <a:srgbClr val="FFFFFF"/>
                </a:solidFill>
                <a:latin typeface="Open Sans Light"/>
              </a:rPr>
              <a:t>Patient-care equipment is ideally </a:t>
            </a:r>
            <a:r>
              <a:rPr lang="en-US" sz="2152" spc="86" dirty="0">
                <a:solidFill>
                  <a:srgbClr val="FFFFFF"/>
                </a:solidFill>
                <a:latin typeface="Open Sans Light Bold"/>
              </a:rPr>
              <a:t>dedicated to the patient</a:t>
            </a:r>
            <a:r>
              <a:rPr lang="en-US" sz="2152" spc="86" dirty="0">
                <a:solidFill>
                  <a:srgbClr val="FFFFFF"/>
                </a:solidFill>
                <a:latin typeface="Open Sans Light"/>
              </a:rPr>
              <a:t> and the patient’s designated space.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2801" y="153419"/>
            <a:ext cx="3185374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 dirty="0">
                <a:solidFill>
                  <a:srgbClr val="FFFFFF"/>
                </a:solidFill>
                <a:latin typeface="Open Sans Light"/>
              </a:rPr>
              <a:t>| 2024 </a:t>
            </a:r>
            <a:r>
              <a:rPr lang="en-US" sz="1699" spc="203">
                <a:solidFill>
                  <a:srgbClr val="FFFFFF"/>
                </a:solidFill>
                <a:latin typeface="Open Sans Light"/>
              </a:rPr>
              <a:t>CDC GUIDANCE</a:t>
            </a:r>
            <a:endParaRPr lang="en-US" sz="1699" spc="203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204735" y="6095999"/>
            <a:ext cx="4853665" cy="1761901"/>
            <a:chOff x="0" y="0"/>
            <a:chExt cx="1691909" cy="5740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91909" cy="574089"/>
            </a:xfrm>
            <a:custGeom>
              <a:avLst/>
              <a:gdLst/>
              <a:ahLst/>
              <a:cxnLst/>
              <a:rect l="l" t="t" r="r" b="b"/>
              <a:pathLst>
                <a:path w="1691909" h="574089">
                  <a:moveTo>
                    <a:pt x="0" y="0"/>
                  </a:moveTo>
                  <a:lnTo>
                    <a:pt x="1691909" y="0"/>
                  </a:lnTo>
                  <a:lnTo>
                    <a:pt x="1691909" y="574089"/>
                  </a:lnTo>
                  <a:lnTo>
                    <a:pt x="0" y="574089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691909" cy="602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378776" y="6407615"/>
            <a:ext cx="4505584" cy="10928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7"/>
              </a:lnSpc>
            </a:pPr>
            <a:r>
              <a:rPr lang="en-US" sz="2559">
                <a:solidFill>
                  <a:srgbClr val="FFDE59"/>
                </a:solidFill>
                <a:latin typeface="Open Sans Light"/>
              </a:rPr>
              <a:t>Disposable equipment may be used to </a:t>
            </a:r>
            <a:r>
              <a:rPr lang="en-US" sz="2559">
                <a:solidFill>
                  <a:srgbClr val="FFDE59"/>
                </a:solidFill>
                <a:latin typeface="Open Sans Light Bold"/>
              </a:rPr>
              <a:t>minimize cross-transmission.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1736" y="672651"/>
            <a:ext cx="8732325" cy="136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2"/>
              </a:lnSpc>
            </a:pPr>
            <a:r>
              <a:rPr lang="en-US" sz="3951" spc="158">
                <a:solidFill>
                  <a:srgbClr val="000000"/>
                </a:solidFill>
                <a:latin typeface="Open Sans Light"/>
              </a:rPr>
              <a:t>Recommendations Apply to </a:t>
            </a:r>
          </a:p>
          <a:p>
            <a:pPr algn="ctr">
              <a:lnSpc>
                <a:spcPts val="5532"/>
              </a:lnSpc>
            </a:pPr>
            <a:r>
              <a:rPr lang="en-US" sz="3951" spc="158">
                <a:solidFill>
                  <a:srgbClr val="183E85"/>
                </a:solidFill>
                <a:latin typeface="Open Sans Light Bold"/>
              </a:rPr>
              <a:t>All Healthcare Facilities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10057146" cy="44037"/>
          </a:xfrm>
          <a:custGeom>
            <a:avLst/>
            <a:gdLst/>
            <a:ahLst/>
            <a:cxnLst/>
            <a:rect l="l" t="t" r="r" b="b"/>
            <a:pathLst>
              <a:path w="10057146" h="44037">
                <a:moveTo>
                  <a:pt x="0" y="0"/>
                </a:moveTo>
                <a:lnTo>
                  <a:pt x="10057146" y="0"/>
                </a:lnTo>
                <a:lnTo>
                  <a:pt x="10057146" y="44037"/>
                </a:lnTo>
                <a:lnTo>
                  <a:pt x="0" y="4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5030" y="967208"/>
            <a:ext cx="5312848" cy="6805192"/>
            <a:chOff x="0" y="0"/>
            <a:chExt cx="7083798" cy="907358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83798" cy="9073589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5507442" y="4197445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507442" y="4475422"/>
            <a:ext cx="4152889" cy="2723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9"/>
              </a:lnSpc>
            </a:pPr>
            <a:r>
              <a:rPr lang="en-US" sz="2621">
                <a:solidFill>
                  <a:srgbClr val="000000"/>
                </a:solidFill>
                <a:latin typeface="Open Sans Light"/>
              </a:rPr>
              <a:t>Stethoscopes never come in contact</a:t>
            </a:r>
            <a:r>
              <a:rPr lang="en-US" sz="2621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621">
                <a:solidFill>
                  <a:srgbClr val="000000"/>
                </a:solidFill>
                <a:latin typeface="Open Sans Light"/>
              </a:rPr>
              <a:t>with patients when a </a:t>
            </a:r>
            <a:r>
              <a:rPr lang="en-US" sz="2621">
                <a:solidFill>
                  <a:srgbClr val="183E85"/>
                </a:solidFill>
                <a:latin typeface="Open Sans Light Bold"/>
              </a:rPr>
              <a:t>disk cover barrier</a:t>
            </a:r>
            <a:r>
              <a:rPr lang="en-US" sz="2621">
                <a:solidFill>
                  <a:srgbClr val="000000"/>
                </a:solidFill>
                <a:latin typeface="Open Sans Light"/>
              </a:rPr>
              <a:t> is applied, </a:t>
            </a:r>
          </a:p>
          <a:p>
            <a:pPr>
              <a:lnSpc>
                <a:spcPts val="3669"/>
              </a:lnSpc>
            </a:pPr>
            <a:r>
              <a:rPr lang="en-US" sz="2621">
                <a:solidFill>
                  <a:srgbClr val="183E85"/>
                </a:solidFill>
                <a:latin typeface="Open Sans Light Bold"/>
              </a:rPr>
              <a:t>eliminating pathogen transmission</a:t>
            </a:r>
            <a:r>
              <a:rPr lang="en-US" sz="2621">
                <a:solidFill>
                  <a:srgbClr val="183E85"/>
                </a:solidFill>
                <a:latin typeface="Open Sans Light"/>
              </a:rPr>
              <a:t> </a:t>
            </a:r>
            <a:r>
              <a:rPr lang="en-US" sz="2621">
                <a:solidFill>
                  <a:srgbClr val="183E85"/>
                </a:solidFill>
                <a:latin typeface="Open Sans Light Bold"/>
              </a:rPr>
              <a:t>by touch.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21093" y="3201188"/>
            <a:ext cx="4466860" cy="32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1924" spc="230">
                <a:solidFill>
                  <a:srgbClr val="183E85"/>
                </a:solidFill>
                <a:latin typeface="Open Sans Light Bold"/>
              </a:rPr>
              <a:t>THE DISKCOVER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07442" y="948158"/>
            <a:ext cx="4466860" cy="213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2"/>
              </a:lnSpc>
            </a:pPr>
            <a:r>
              <a:rPr lang="en-US" sz="5038" spc="201">
                <a:solidFill>
                  <a:srgbClr val="000000"/>
                </a:solidFill>
                <a:latin typeface="Open Sans Light"/>
              </a:rPr>
              <a:t>Stethoscopes Are Now Touch-Free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21093" y="3591713"/>
            <a:ext cx="4087690" cy="34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6"/>
              </a:lnSpc>
              <a:spcBef>
                <a:spcPct val="0"/>
              </a:spcBef>
            </a:pPr>
            <a:r>
              <a:rPr lang="en-US" sz="1940" spc="232">
                <a:solidFill>
                  <a:srgbClr val="514639"/>
                </a:solidFill>
                <a:latin typeface="Open Sans Light Bold"/>
              </a:rPr>
              <a:t>Features &amp; Benefits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82801" y="153419"/>
            <a:ext cx="3470346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FEATURES &amp; BENEFITS</a:t>
            </a:r>
          </a:p>
        </p:txBody>
      </p:sp>
      <p:sp>
        <p:nvSpPr>
          <p:cNvPr id="13" name="Freeform 13"/>
          <p:cNvSpPr/>
          <p:nvPr/>
        </p:nvSpPr>
        <p:spPr>
          <a:xfrm>
            <a:off x="438077" y="7086089"/>
            <a:ext cx="1249042" cy="112914"/>
          </a:xfrm>
          <a:custGeom>
            <a:avLst/>
            <a:gdLst/>
            <a:ahLst/>
            <a:cxnLst/>
            <a:rect l="l" t="t" r="r" b="b"/>
            <a:pathLst>
              <a:path w="1249042" h="112914">
                <a:moveTo>
                  <a:pt x="0" y="0"/>
                </a:moveTo>
                <a:lnTo>
                  <a:pt x="1249042" y="0"/>
                </a:lnTo>
                <a:lnTo>
                  <a:pt x="1249042" y="112914"/>
                </a:lnTo>
                <a:lnTo>
                  <a:pt x="0" y="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03093" b="-50309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38077" y="5731758"/>
            <a:ext cx="4599822" cy="997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5"/>
              </a:lnSpc>
            </a:pPr>
            <a:r>
              <a:rPr lang="en-US" sz="3504" dirty="0">
                <a:solidFill>
                  <a:srgbClr val="F8C409"/>
                </a:solidFill>
                <a:latin typeface="Open Sans Light"/>
              </a:rPr>
              <a:t>Effective</a:t>
            </a:r>
            <a:r>
              <a:rPr lang="en-US" sz="3504" dirty="0">
                <a:solidFill>
                  <a:srgbClr val="F8C409"/>
                </a:solidFill>
                <a:latin typeface="Open Sans Light Bold"/>
              </a:rPr>
              <a:t> Stethoscope Diaphragm Barrier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07328" y="4197445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1" y="0"/>
                </a:lnTo>
                <a:lnTo>
                  <a:pt x="651561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607683" y="4856422"/>
            <a:ext cx="4295287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 Light"/>
              </a:rPr>
              <a:t>Ensures each patient examination is 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183E85"/>
                </a:solidFill>
                <a:latin typeface="Open Sans Light Bold"/>
              </a:rPr>
              <a:t>clean and aseptic.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20979" y="3201188"/>
            <a:ext cx="4466860" cy="32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1924" spc="230">
                <a:solidFill>
                  <a:srgbClr val="183E85"/>
                </a:solidFill>
                <a:latin typeface="Open Sans Light Bold"/>
              </a:rPr>
              <a:t>THE DISKCOVER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07328" y="948158"/>
            <a:ext cx="4466860" cy="213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2"/>
              </a:lnSpc>
            </a:pPr>
            <a:r>
              <a:rPr lang="en-US" sz="5038" spc="201">
                <a:solidFill>
                  <a:srgbClr val="000000"/>
                </a:solidFill>
                <a:latin typeface="Open Sans Light"/>
              </a:rPr>
              <a:t>Touch-Free Barrier  Application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0979" y="3591713"/>
            <a:ext cx="4087690" cy="34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6"/>
              </a:lnSpc>
              <a:spcBef>
                <a:spcPct val="0"/>
              </a:spcBef>
            </a:pPr>
            <a:r>
              <a:rPr lang="en-US" sz="1940" spc="232">
                <a:solidFill>
                  <a:srgbClr val="514639"/>
                </a:solidFill>
                <a:latin typeface="Open Sans Light Bold"/>
              </a:rPr>
              <a:t>Features &amp; Benefits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967208"/>
            <a:ext cx="5278617" cy="7504192"/>
            <a:chOff x="0" y="0"/>
            <a:chExt cx="7038156" cy="1000558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38156" cy="10005589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438077" y="6787978"/>
            <a:ext cx="1249042" cy="112914"/>
          </a:xfrm>
          <a:custGeom>
            <a:avLst/>
            <a:gdLst/>
            <a:ahLst/>
            <a:cxnLst/>
            <a:rect l="l" t="t" r="r" b="b"/>
            <a:pathLst>
              <a:path w="1249042" h="112914">
                <a:moveTo>
                  <a:pt x="0" y="0"/>
                </a:moveTo>
                <a:lnTo>
                  <a:pt x="1249042" y="0"/>
                </a:lnTo>
                <a:lnTo>
                  <a:pt x="1249042" y="112914"/>
                </a:lnTo>
                <a:lnTo>
                  <a:pt x="0" y="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03093" b="-50309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38077" y="4951672"/>
            <a:ext cx="4599822" cy="1492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5"/>
              </a:lnSpc>
            </a:pPr>
            <a:r>
              <a:rPr lang="en-US" sz="3504" dirty="0">
                <a:solidFill>
                  <a:srgbClr val="F8C409"/>
                </a:solidFill>
                <a:latin typeface="Open Sans Light Bold"/>
              </a:rPr>
              <a:t>Touch-Free</a:t>
            </a:r>
            <a:r>
              <a:rPr lang="en-US" sz="3504" dirty="0">
                <a:solidFill>
                  <a:srgbClr val="F8C409"/>
                </a:solidFill>
                <a:latin typeface="Open Sans Light"/>
              </a:rPr>
              <a:t>, Automated Barrier Dispensing System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623876" y="6138301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2801" y="153419"/>
            <a:ext cx="3470346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FEATURES &amp; BENEFITS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07328" y="2880807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1" y="0"/>
                </a:lnTo>
                <a:lnTo>
                  <a:pt x="651561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618182" y="3302635"/>
            <a:ext cx="4164113" cy="36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 Light"/>
              </a:rPr>
              <a:t>Each disk cover is </a:t>
            </a:r>
            <a:r>
              <a:rPr lang="en-US" sz="3500">
                <a:solidFill>
                  <a:srgbClr val="183E85"/>
                </a:solidFill>
                <a:latin typeface="Open Sans Light Bold"/>
              </a:rPr>
              <a:t>“acoustically invisible”</a:t>
            </a:r>
            <a:r>
              <a:rPr lang="en-US" sz="3500">
                <a:solidFill>
                  <a:srgbClr val="000000"/>
                </a:solidFill>
                <a:latin typeface="Open Sans Light"/>
              </a:rPr>
              <a:t> for high quality auscultation, resulting in no loss in sound.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20979" y="1884550"/>
            <a:ext cx="4466860" cy="32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1924" spc="230">
                <a:solidFill>
                  <a:srgbClr val="183E85"/>
                </a:solidFill>
                <a:latin typeface="Open Sans Light Bold"/>
              </a:rPr>
              <a:t>THE DISKCOVER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07328" y="948158"/>
            <a:ext cx="4466860" cy="7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2"/>
              </a:lnSpc>
            </a:pPr>
            <a:r>
              <a:rPr lang="en-US" sz="5038" spc="201">
                <a:solidFill>
                  <a:srgbClr val="000000"/>
                </a:solidFill>
                <a:latin typeface="Open Sans Light"/>
              </a:rPr>
              <a:t>High Fidelity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0979" y="2275075"/>
            <a:ext cx="4087690" cy="34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6"/>
              </a:lnSpc>
              <a:spcBef>
                <a:spcPct val="0"/>
              </a:spcBef>
            </a:pPr>
            <a:r>
              <a:rPr lang="en-US" sz="1940" spc="232">
                <a:solidFill>
                  <a:srgbClr val="514639"/>
                </a:solidFill>
                <a:latin typeface="Open Sans Light Bold"/>
              </a:rPr>
              <a:t>Features &amp; Benefits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967208"/>
            <a:ext cx="5278617" cy="7504192"/>
            <a:chOff x="0" y="0"/>
            <a:chExt cx="7038156" cy="1000558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38156" cy="10005589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451843" y="6412499"/>
            <a:ext cx="305545" cy="30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2801" y="153419"/>
            <a:ext cx="3470346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FEATURES &amp; BENEFITS</a:t>
            </a:r>
          </a:p>
        </p:txBody>
      </p:sp>
      <p:sp>
        <p:nvSpPr>
          <p:cNvPr id="13" name="Freeform 13"/>
          <p:cNvSpPr/>
          <p:nvPr/>
        </p:nvSpPr>
        <p:spPr>
          <a:xfrm>
            <a:off x="438077" y="6882246"/>
            <a:ext cx="1249042" cy="112914"/>
          </a:xfrm>
          <a:custGeom>
            <a:avLst/>
            <a:gdLst/>
            <a:ahLst/>
            <a:cxnLst/>
            <a:rect l="l" t="t" r="r" b="b"/>
            <a:pathLst>
              <a:path w="1249042" h="112914">
                <a:moveTo>
                  <a:pt x="0" y="0"/>
                </a:moveTo>
                <a:lnTo>
                  <a:pt x="1249042" y="0"/>
                </a:lnTo>
                <a:lnTo>
                  <a:pt x="1249042" y="112914"/>
                </a:lnTo>
                <a:lnTo>
                  <a:pt x="0" y="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03093" b="-50309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38077" y="5822792"/>
            <a:ext cx="3725467" cy="656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7"/>
              </a:lnSpc>
            </a:pPr>
            <a:r>
              <a:rPr lang="en-US" sz="4604" dirty="0">
                <a:solidFill>
                  <a:srgbClr val="F8C409"/>
                </a:solidFill>
                <a:latin typeface="Open Sans Light Bold"/>
              </a:rPr>
              <a:t>High Fidelity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016403" y="1925892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201104" y="908629"/>
            <a:ext cx="4466860" cy="32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4"/>
              </a:lnSpc>
            </a:pPr>
            <a:r>
              <a:rPr lang="en-US" sz="1924" spc="230">
                <a:solidFill>
                  <a:srgbClr val="183E85"/>
                </a:solidFill>
                <a:latin typeface="Open Sans Light Bold"/>
              </a:rPr>
              <a:t>THE DISKCOVER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2801" y="870529"/>
            <a:ext cx="6042269" cy="123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5"/>
              </a:lnSpc>
            </a:pPr>
            <a:r>
              <a:rPr lang="en-US" sz="4338" spc="173" dirty="0">
                <a:solidFill>
                  <a:srgbClr val="000000"/>
                </a:solidFill>
                <a:latin typeface="Open Sans Light"/>
              </a:rPr>
              <a:t>Immediate &amp; </a:t>
            </a:r>
          </a:p>
          <a:p>
            <a:pPr>
              <a:lnSpc>
                <a:spcPts val="4815"/>
              </a:lnSpc>
            </a:pPr>
            <a:r>
              <a:rPr lang="en-US" sz="4338" spc="173" dirty="0">
                <a:solidFill>
                  <a:srgbClr val="000000"/>
                </a:solidFill>
                <a:latin typeface="Open Sans Light"/>
              </a:rPr>
              <a:t>Workflow Compatible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0275" y="1308020"/>
            <a:ext cx="4087690" cy="3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16"/>
              </a:lnSpc>
              <a:spcBef>
                <a:spcPct val="0"/>
              </a:spcBef>
            </a:pPr>
            <a:r>
              <a:rPr lang="en-US" sz="1940" spc="232">
                <a:solidFill>
                  <a:srgbClr val="514639"/>
                </a:solidFill>
                <a:latin typeface="Open Sans Light Bold"/>
              </a:rPr>
              <a:t>Features &amp; Benefits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2042" y="2443822"/>
            <a:ext cx="10104631" cy="3777790"/>
            <a:chOff x="0" y="0"/>
            <a:chExt cx="13472841" cy="503705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472841" cy="5037054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4576584" y="4686910"/>
            <a:ext cx="1249042" cy="112914"/>
          </a:xfrm>
          <a:custGeom>
            <a:avLst/>
            <a:gdLst/>
            <a:ahLst/>
            <a:cxnLst/>
            <a:rect l="l" t="t" r="r" b="b"/>
            <a:pathLst>
              <a:path w="1249042" h="112914">
                <a:moveTo>
                  <a:pt x="0" y="0"/>
                </a:moveTo>
                <a:lnTo>
                  <a:pt x="1249041" y="0"/>
                </a:lnTo>
                <a:lnTo>
                  <a:pt x="1249041" y="112914"/>
                </a:lnTo>
                <a:lnTo>
                  <a:pt x="0" y="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03093" b="-50309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3799969"/>
            <a:ext cx="10058400" cy="553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2"/>
              </a:lnSpc>
            </a:pPr>
            <a:r>
              <a:rPr lang="en-US" sz="3859" dirty="0">
                <a:solidFill>
                  <a:srgbClr val="F8C409"/>
                </a:solidFill>
                <a:latin typeface="Open Sans Light Bold"/>
              </a:rPr>
              <a:t>Time-Saving, On-Demand Application 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62340" y="6402587"/>
            <a:ext cx="9277530" cy="100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1">
                <a:solidFill>
                  <a:srgbClr val="000000"/>
                </a:solidFill>
                <a:latin typeface="Open Sans Light"/>
              </a:rPr>
              <a:t>Disk covers are applied right at the point of care, making them </a:t>
            </a:r>
            <a:r>
              <a:rPr lang="en-US" sz="2921">
                <a:solidFill>
                  <a:srgbClr val="183E85"/>
                </a:solidFill>
                <a:latin typeface="Open Sans Light Bold"/>
              </a:rPr>
              <a:t>compatible with clinical workflow</a:t>
            </a:r>
            <a:r>
              <a:rPr lang="en-US" sz="2921">
                <a:solidFill>
                  <a:srgbClr val="000000"/>
                </a:solidFill>
                <a:latin typeface="Open Sans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00212" y="6860790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2801" y="153419"/>
            <a:ext cx="3470346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FEATURES &amp; BENEFITS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77888" y="4026688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1"/>
                </a:lnTo>
                <a:lnTo>
                  <a:pt x="0" y="589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91540" y="4524217"/>
            <a:ext cx="4453209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 Light"/>
              </a:rPr>
              <a:t>Each disk cover </a:t>
            </a:r>
            <a:r>
              <a:rPr lang="en-US" sz="3500">
                <a:solidFill>
                  <a:srgbClr val="183E85"/>
                </a:solidFill>
                <a:latin typeface="Open Sans Light Bold"/>
              </a:rPr>
              <a:t>protects patients from pathogen exposure.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91540" y="3030431"/>
            <a:ext cx="4466860" cy="32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1924" spc="230">
                <a:solidFill>
                  <a:srgbClr val="183E85"/>
                </a:solidFill>
                <a:latin typeface="Open Sans Light Bold"/>
              </a:rPr>
              <a:t>THE DISKCOVER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77888" y="938288"/>
            <a:ext cx="4466860" cy="201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9"/>
              </a:lnSpc>
            </a:pPr>
            <a:r>
              <a:rPr lang="en-US" sz="4738" spc="189">
                <a:solidFill>
                  <a:srgbClr val="000000"/>
                </a:solidFill>
                <a:latin typeface="Open Sans Light"/>
              </a:rPr>
              <a:t>Patient Protection &amp; Optimal Safety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91540" y="3420956"/>
            <a:ext cx="4087690" cy="34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6"/>
              </a:lnSpc>
              <a:spcBef>
                <a:spcPct val="0"/>
              </a:spcBef>
            </a:pPr>
            <a:r>
              <a:rPr lang="en-US" sz="1940" spc="232">
                <a:solidFill>
                  <a:srgbClr val="514639"/>
                </a:solidFill>
                <a:latin typeface="Open Sans Light Bold"/>
              </a:rPr>
              <a:t>Features &amp; Benefits</a:t>
            </a:r>
          </a:p>
        </p:txBody>
      </p:sp>
      <p:sp>
        <p:nvSpPr>
          <p:cNvPr id="8" name="Freeform 8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811318" y="6413888"/>
            <a:ext cx="558188" cy="30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3, 7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801" y="153419"/>
            <a:ext cx="3470346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FEATURES &amp; BENEFITS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900188"/>
            <a:ext cx="5278617" cy="7504192"/>
            <a:chOff x="0" y="0"/>
            <a:chExt cx="7038156" cy="1000558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38156" cy="10005589"/>
            </a:xfrm>
            <a:prstGeom prst="rect">
              <a:avLst/>
            </a:prstGeom>
          </p:spPr>
        </p:pic>
      </p:grpSp>
      <p:sp>
        <p:nvSpPr>
          <p:cNvPr id="13" name="Freeform 13"/>
          <p:cNvSpPr/>
          <p:nvPr/>
        </p:nvSpPr>
        <p:spPr>
          <a:xfrm>
            <a:off x="438077" y="6100871"/>
            <a:ext cx="1249042" cy="112914"/>
          </a:xfrm>
          <a:custGeom>
            <a:avLst/>
            <a:gdLst/>
            <a:ahLst/>
            <a:cxnLst/>
            <a:rect l="l" t="t" r="r" b="b"/>
            <a:pathLst>
              <a:path w="1249042" h="112914">
                <a:moveTo>
                  <a:pt x="0" y="0"/>
                </a:moveTo>
                <a:lnTo>
                  <a:pt x="1249042" y="0"/>
                </a:lnTo>
                <a:lnTo>
                  <a:pt x="1249042" y="112914"/>
                </a:lnTo>
                <a:lnTo>
                  <a:pt x="0" y="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03093" b="-50309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38077" y="4628992"/>
            <a:ext cx="3259162" cy="1304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2"/>
              </a:lnSpc>
            </a:pPr>
            <a:r>
              <a:rPr lang="en-US" sz="4600" dirty="0">
                <a:solidFill>
                  <a:srgbClr val="F8C409"/>
                </a:solidFill>
                <a:latin typeface="Open Sans Light Bold"/>
              </a:rPr>
              <a:t>Patient </a:t>
            </a:r>
          </a:p>
          <a:p>
            <a:pPr>
              <a:lnSpc>
                <a:spcPts val="5152"/>
              </a:lnSpc>
            </a:pPr>
            <a:r>
              <a:rPr lang="en-US" sz="4600" dirty="0">
                <a:solidFill>
                  <a:srgbClr val="F8C409"/>
                </a:solidFill>
                <a:latin typeface="Open Sans Light Bold"/>
              </a:rPr>
              <a:t>Protection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10057146" cy="44037"/>
          </a:xfrm>
          <a:custGeom>
            <a:avLst/>
            <a:gdLst/>
            <a:ahLst/>
            <a:cxnLst/>
            <a:rect l="l" t="t" r="r" b="b"/>
            <a:pathLst>
              <a:path w="10057146" h="44037">
                <a:moveTo>
                  <a:pt x="0" y="0"/>
                </a:moveTo>
                <a:lnTo>
                  <a:pt x="10057146" y="0"/>
                </a:lnTo>
                <a:lnTo>
                  <a:pt x="10057146" y="44037"/>
                </a:lnTo>
                <a:lnTo>
                  <a:pt x="0" y="4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507442" y="3468558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12042" y="910058"/>
            <a:ext cx="5317080" cy="7486883"/>
            <a:chOff x="0" y="0"/>
            <a:chExt cx="7089440" cy="998251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89440" cy="998251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382801" y="2800014"/>
            <a:ext cx="1249042" cy="112914"/>
          </a:xfrm>
          <a:custGeom>
            <a:avLst/>
            <a:gdLst/>
            <a:ahLst/>
            <a:cxnLst/>
            <a:rect l="l" t="t" r="r" b="b"/>
            <a:pathLst>
              <a:path w="1249042" h="112914">
                <a:moveTo>
                  <a:pt x="0" y="0"/>
                </a:moveTo>
                <a:lnTo>
                  <a:pt x="1249042" y="0"/>
                </a:lnTo>
                <a:lnTo>
                  <a:pt x="1249042" y="112914"/>
                </a:lnTo>
                <a:lnTo>
                  <a:pt x="0" y="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03093" b="-50309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7149076">
            <a:off x="1281743" y="3228820"/>
            <a:ext cx="1279427" cy="946776"/>
          </a:xfrm>
          <a:custGeom>
            <a:avLst/>
            <a:gdLst/>
            <a:ahLst/>
            <a:cxnLst/>
            <a:rect l="l" t="t" r="r" b="b"/>
            <a:pathLst>
              <a:path w="1279427" h="946776">
                <a:moveTo>
                  <a:pt x="0" y="0"/>
                </a:moveTo>
                <a:lnTo>
                  <a:pt x="1279426" y="0"/>
                </a:lnTo>
                <a:lnTo>
                  <a:pt x="1279426" y="946776"/>
                </a:lnTo>
                <a:lnTo>
                  <a:pt x="0" y="946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521093" y="4127535"/>
            <a:ext cx="4466860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 Light"/>
              </a:rPr>
              <a:t>Disk covers are visible to patients and help </a:t>
            </a:r>
            <a:r>
              <a:rPr lang="en-US" sz="3500">
                <a:solidFill>
                  <a:srgbClr val="183E85"/>
                </a:solidFill>
                <a:latin typeface="Open Sans Light Bold"/>
              </a:rPr>
              <a:t>boost patient satisfaction.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21093" y="2472301"/>
            <a:ext cx="4466860" cy="32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1924" spc="230">
                <a:solidFill>
                  <a:srgbClr val="183E85"/>
                </a:solidFill>
                <a:latin typeface="Open Sans Light Bold"/>
              </a:rPr>
              <a:t>THE DISKCOVER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07442" y="948158"/>
            <a:ext cx="4466860" cy="1428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2"/>
              </a:lnSpc>
            </a:pPr>
            <a:r>
              <a:rPr lang="en-US" sz="5038" spc="201">
                <a:solidFill>
                  <a:srgbClr val="000000"/>
                </a:solidFill>
                <a:latin typeface="Open Sans Light"/>
              </a:rPr>
              <a:t>Patient Satisfaction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21093" y="2862826"/>
            <a:ext cx="4087690" cy="34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6"/>
              </a:lnSpc>
              <a:spcBef>
                <a:spcPct val="0"/>
              </a:spcBef>
            </a:pPr>
            <a:r>
              <a:rPr lang="en-US" sz="1940" spc="232">
                <a:solidFill>
                  <a:srgbClr val="514639"/>
                </a:solidFill>
                <a:latin typeface="Open Sans Light Bold"/>
              </a:rPr>
              <a:t>Features &amp; Benefits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2801" y="153419"/>
            <a:ext cx="3470346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FEATURES &amp; BENEFITS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2801" y="1134256"/>
            <a:ext cx="4126701" cy="1492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3500">
                <a:solidFill>
                  <a:srgbClr val="F8C409"/>
                </a:solidFill>
                <a:latin typeface="Open Sans Light Bold"/>
              </a:rPr>
              <a:t>Visual Indicator</a:t>
            </a:r>
            <a:r>
              <a:rPr lang="en-US" sz="3500">
                <a:solidFill>
                  <a:srgbClr val="F8C409"/>
                </a:solidFill>
                <a:latin typeface="Open Sans Light"/>
              </a:rPr>
              <a:t> </a:t>
            </a:r>
          </a:p>
          <a:p>
            <a:pPr>
              <a:lnSpc>
                <a:spcPts val="3920"/>
              </a:lnSpc>
            </a:pPr>
            <a:r>
              <a:rPr lang="en-US" sz="3500">
                <a:solidFill>
                  <a:srgbClr val="F8C409"/>
                </a:solidFill>
                <a:latin typeface="Open Sans Light"/>
              </a:rPr>
              <a:t>of Elevated Patient Protection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07442" y="2763857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1"/>
                </a:lnTo>
                <a:lnTo>
                  <a:pt x="0" y="589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07442" y="3851458"/>
            <a:ext cx="4453209" cy="245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9"/>
              </a:lnSpc>
            </a:pPr>
            <a:r>
              <a:rPr lang="en-US" sz="3520">
                <a:solidFill>
                  <a:srgbClr val="000000"/>
                </a:solidFill>
                <a:latin typeface="Open Sans Light"/>
              </a:rPr>
              <a:t>Each disk cover uses </a:t>
            </a:r>
          </a:p>
          <a:p>
            <a:pPr>
              <a:lnSpc>
                <a:spcPts val="4929"/>
              </a:lnSpc>
            </a:pPr>
            <a:r>
              <a:rPr lang="en-US" sz="3520">
                <a:solidFill>
                  <a:srgbClr val="183E85"/>
                </a:solidFill>
                <a:latin typeface="Open Sans Light Bold"/>
              </a:rPr>
              <a:t>&lt;0.5% of disposable material</a:t>
            </a:r>
            <a:r>
              <a:rPr lang="en-US" sz="3520">
                <a:solidFill>
                  <a:srgbClr val="000000"/>
                </a:solidFill>
                <a:latin typeface="Open Sans Light"/>
              </a:rPr>
              <a:t> of a single-patient stethoscope.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21093" y="1767600"/>
            <a:ext cx="4466860" cy="32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1924" spc="230">
                <a:solidFill>
                  <a:srgbClr val="183E85"/>
                </a:solidFill>
                <a:latin typeface="Open Sans Light Bold"/>
              </a:rPr>
              <a:t>THE DISKCOVER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07442" y="948158"/>
            <a:ext cx="4466860" cy="7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2"/>
              </a:lnSpc>
            </a:pPr>
            <a:r>
              <a:rPr lang="en-US" sz="5038" spc="201">
                <a:solidFill>
                  <a:srgbClr val="000000"/>
                </a:solidFill>
                <a:latin typeface="Open Sans Light"/>
              </a:rPr>
              <a:t>Sustainability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21093" y="2158125"/>
            <a:ext cx="4087690" cy="34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6"/>
              </a:lnSpc>
              <a:spcBef>
                <a:spcPct val="0"/>
              </a:spcBef>
            </a:pPr>
            <a:r>
              <a:rPr lang="en-US" sz="1940" spc="232">
                <a:solidFill>
                  <a:srgbClr val="514639"/>
                </a:solidFill>
                <a:latin typeface="Open Sans Light Bold"/>
              </a:rPr>
              <a:t>Features &amp; Benefits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967208"/>
            <a:ext cx="5278617" cy="7504192"/>
            <a:chOff x="0" y="0"/>
            <a:chExt cx="7038156" cy="1000558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38156" cy="10005589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382801" y="3425319"/>
            <a:ext cx="1249042" cy="112914"/>
          </a:xfrm>
          <a:custGeom>
            <a:avLst/>
            <a:gdLst/>
            <a:ahLst/>
            <a:cxnLst/>
            <a:rect l="l" t="t" r="r" b="b"/>
            <a:pathLst>
              <a:path w="1249042" h="112914">
                <a:moveTo>
                  <a:pt x="0" y="0"/>
                </a:moveTo>
                <a:lnTo>
                  <a:pt x="1249042" y="0"/>
                </a:lnTo>
                <a:lnTo>
                  <a:pt x="1249042" y="112914"/>
                </a:lnTo>
                <a:lnTo>
                  <a:pt x="0" y="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03093" b="-50309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82801" y="1797501"/>
            <a:ext cx="4795713" cy="1252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5"/>
              </a:lnSpc>
            </a:pPr>
            <a:r>
              <a:rPr lang="en-US" sz="4370" dirty="0">
                <a:solidFill>
                  <a:srgbClr val="F8C409"/>
                </a:solidFill>
                <a:latin typeface="Open Sans Light Bold"/>
              </a:rPr>
              <a:t>Minimized </a:t>
            </a:r>
          </a:p>
          <a:p>
            <a:pPr>
              <a:lnSpc>
                <a:spcPts val="4895"/>
              </a:lnSpc>
            </a:pPr>
            <a:r>
              <a:rPr lang="en-US" sz="4370" dirty="0">
                <a:solidFill>
                  <a:srgbClr val="F8C409"/>
                </a:solidFill>
                <a:latin typeface="Open Sans Light Bold"/>
              </a:rPr>
              <a:t>Waste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82801" y="153419"/>
            <a:ext cx="3470346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FEATURES &amp; BENEFITS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07442" y="3530102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1"/>
                </a:lnTo>
                <a:lnTo>
                  <a:pt x="0" y="589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21093" y="3922293"/>
            <a:ext cx="4240355" cy="3072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9"/>
              </a:lnSpc>
            </a:pPr>
            <a:r>
              <a:rPr lang="en-US" sz="3520">
                <a:solidFill>
                  <a:srgbClr val="000000"/>
                </a:solidFill>
                <a:latin typeface="Open Sans Light"/>
              </a:rPr>
              <a:t>Disk covers </a:t>
            </a:r>
            <a:r>
              <a:rPr lang="en-US" sz="3520">
                <a:solidFill>
                  <a:srgbClr val="183E85"/>
                </a:solidFill>
                <a:latin typeface="Open Sans Light Bold"/>
              </a:rPr>
              <a:t>do not contribute to antimicrobial resistance</a:t>
            </a:r>
            <a:r>
              <a:rPr lang="en-US" sz="3520">
                <a:solidFill>
                  <a:srgbClr val="000000"/>
                </a:solidFill>
                <a:latin typeface="Open Sans Light"/>
              </a:rPr>
              <a:t> of pathogens.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21093" y="2533844"/>
            <a:ext cx="4466860" cy="32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1924" spc="230">
                <a:solidFill>
                  <a:srgbClr val="183E85"/>
                </a:solidFill>
                <a:latin typeface="Open Sans Light Bold"/>
              </a:rPr>
              <a:t>THE DISKCOVER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07442" y="948158"/>
            <a:ext cx="4466860" cy="142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2"/>
              </a:lnSpc>
            </a:pPr>
            <a:r>
              <a:rPr lang="en-US" sz="5038" spc="201">
                <a:solidFill>
                  <a:srgbClr val="000000"/>
                </a:solidFill>
                <a:latin typeface="Open Sans Light"/>
              </a:rPr>
              <a:t>Antimicrobial Stewardship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21093" y="2924369"/>
            <a:ext cx="4087690" cy="34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6"/>
              </a:lnSpc>
              <a:spcBef>
                <a:spcPct val="0"/>
              </a:spcBef>
            </a:pPr>
            <a:r>
              <a:rPr lang="en-US" sz="1940" spc="232">
                <a:solidFill>
                  <a:srgbClr val="514639"/>
                </a:solidFill>
                <a:latin typeface="Open Sans Light Bold"/>
              </a:rPr>
              <a:t>Features &amp; Benefits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967208"/>
            <a:ext cx="5278617" cy="7504192"/>
            <a:chOff x="0" y="0"/>
            <a:chExt cx="7038156" cy="1000558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38156" cy="10005589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382801" y="3152594"/>
            <a:ext cx="1249042" cy="112914"/>
          </a:xfrm>
          <a:custGeom>
            <a:avLst/>
            <a:gdLst/>
            <a:ahLst/>
            <a:cxnLst/>
            <a:rect l="l" t="t" r="r" b="b"/>
            <a:pathLst>
              <a:path w="1249042" h="112914">
                <a:moveTo>
                  <a:pt x="0" y="0"/>
                </a:moveTo>
                <a:lnTo>
                  <a:pt x="1249042" y="0"/>
                </a:lnTo>
                <a:lnTo>
                  <a:pt x="1249042" y="112914"/>
                </a:lnTo>
                <a:lnTo>
                  <a:pt x="0" y="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03093" b="-50309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82801" y="1350842"/>
            <a:ext cx="4326033" cy="1512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559" dirty="0">
                <a:solidFill>
                  <a:srgbClr val="F8C409"/>
                </a:solidFill>
                <a:latin typeface="Open Sans Light Bold"/>
              </a:rPr>
              <a:t>Antimicrobial-Free </a:t>
            </a:r>
            <a:r>
              <a:rPr lang="en-US" sz="3559" dirty="0">
                <a:solidFill>
                  <a:srgbClr val="F8C409"/>
                </a:solidFill>
                <a:latin typeface="Open Sans Light"/>
              </a:rPr>
              <a:t>&amp; Effective Against Resistant Pathogens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82801" y="153419"/>
            <a:ext cx="3470346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FEATURES &amp; BENEFITS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54524" y="6451903"/>
            <a:ext cx="558188" cy="30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59807"/>
            <a:ext cx="10144115" cy="5112593"/>
            <a:chOff x="0" y="0"/>
            <a:chExt cx="13525487" cy="681679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525487" cy="681679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75134" y="6599888"/>
            <a:ext cx="9003193" cy="755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6" spc="257" dirty="0">
                <a:solidFill>
                  <a:srgbClr val="FFFFFF"/>
                </a:solidFill>
                <a:latin typeface="Open Sans Light"/>
              </a:rPr>
              <a:t>A multitude of clinical and scientific publications establish </a:t>
            </a:r>
          </a:p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 spc="257" dirty="0">
                <a:solidFill>
                  <a:srgbClr val="FFFFFF"/>
                </a:solidFill>
                <a:latin typeface="Open Sans Light"/>
              </a:rPr>
              <a:t>the </a:t>
            </a:r>
            <a:r>
              <a:rPr lang="en-US" sz="2146" spc="257" dirty="0">
                <a:solidFill>
                  <a:srgbClr val="FFFFFF"/>
                </a:solidFill>
                <a:latin typeface="Open Sans Light Bold"/>
              </a:rPr>
              <a:t>stethoscope </a:t>
            </a:r>
            <a:r>
              <a:rPr lang="en-US" sz="2146" spc="257" dirty="0">
                <a:solidFill>
                  <a:srgbClr val="FFFFFF"/>
                </a:solidFill>
                <a:latin typeface="Open Sans Light"/>
              </a:rPr>
              <a:t>as a </a:t>
            </a:r>
            <a:r>
              <a:rPr lang="en-US" sz="2146" spc="257" dirty="0">
                <a:solidFill>
                  <a:srgbClr val="FFFFFF"/>
                </a:solidFill>
                <a:latin typeface="Open Sans Light Bold"/>
              </a:rPr>
              <a:t>vector of pathogen transmission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48831" y="153973"/>
            <a:ext cx="3582742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INTRODUCTION: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3031" y="794996"/>
            <a:ext cx="6132338" cy="44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8"/>
              </a:lnSpc>
            </a:pPr>
            <a:r>
              <a:rPr lang="en-US" sz="2641" spc="317">
                <a:solidFill>
                  <a:srgbClr val="183E85"/>
                </a:solidFill>
                <a:latin typeface="Open Sans Light Bold"/>
              </a:rPr>
              <a:t>THE CLINICIAN'S THIRD HAND: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99" y="1154491"/>
            <a:ext cx="10058400" cy="77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  <a:spcBef>
                <a:spcPct val="0"/>
              </a:spcBef>
            </a:pPr>
            <a:r>
              <a:rPr lang="en-US" sz="4540" spc="290">
                <a:solidFill>
                  <a:srgbClr val="514639"/>
                </a:solidFill>
                <a:latin typeface="Open Sans Light Bold"/>
              </a:rPr>
              <a:t>The Stethoscope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0660" y="2043050"/>
            <a:ext cx="9082794" cy="35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9"/>
              </a:lnSpc>
            </a:pPr>
            <a:r>
              <a:rPr lang="en-US" sz="1876" spc="56">
                <a:solidFill>
                  <a:srgbClr val="14407F"/>
                </a:solidFill>
                <a:latin typeface="Open Sans Light Bold"/>
              </a:rPr>
              <a:t>Contaminated stethoscopes are common</a:t>
            </a:r>
            <a:r>
              <a:rPr lang="en-US" sz="1876" spc="56">
                <a:solidFill>
                  <a:srgbClr val="000000"/>
                </a:solidFill>
                <a:latin typeface="Open Sans Light"/>
              </a:rPr>
              <a:t> and pose a significant safety risk.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635403" y="3714750"/>
            <a:ext cx="1842924" cy="1842924"/>
            <a:chOff x="0" y="0"/>
            <a:chExt cx="2457232" cy="24572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57232" cy="2457232"/>
            </a:xfrm>
            <a:custGeom>
              <a:avLst/>
              <a:gdLst/>
              <a:ahLst/>
              <a:cxnLst/>
              <a:rect l="l" t="t" r="r" b="b"/>
              <a:pathLst>
                <a:path w="2457232" h="2457232">
                  <a:moveTo>
                    <a:pt x="0" y="0"/>
                  </a:moveTo>
                  <a:lnTo>
                    <a:pt x="2457232" y="0"/>
                  </a:lnTo>
                  <a:lnTo>
                    <a:pt x="2457232" y="2457232"/>
                  </a:lnTo>
                  <a:lnTo>
                    <a:pt x="0" y="2457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78327" y="1982148"/>
            <a:ext cx="135128" cy="22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5"/>
              </a:lnSpc>
            </a:pPr>
            <a:r>
              <a:rPr lang="en-US" sz="1176" spc="35">
                <a:solidFill>
                  <a:srgbClr val="14407F"/>
                </a:solidFill>
                <a:latin typeface="Open Sans Light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35403" y="5636538"/>
            <a:ext cx="1842924" cy="29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27" spc="207">
                <a:solidFill>
                  <a:srgbClr val="FFFFFF"/>
                </a:solidFill>
                <a:latin typeface="Open Sans Light"/>
              </a:rPr>
              <a:t>Clinical Library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3466" y="2927076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1"/>
                </a:lnTo>
                <a:lnTo>
                  <a:pt x="0" y="5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63338" y="7458956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1"/>
                </a:lnTo>
                <a:lnTo>
                  <a:pt x="0" y="5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446637" y="2927076"/>
            <a:ext cx="4325695" cy="6004233"/>
          </a:xfrm>
          <a:custGeom>
            <a:avLst/>
            <a:gdLst/>
            <a:ahLst/>
            <a:cxnLst/>
            <a:rect l="l" t="t" r="r" b="b"/>
            <a:pathLst>
              <a:path w="4325695" h="6004233">
                <a:moveTo>
                  <a:pt x="0" y="0"/>
                </a:moveTo>
                <a:lnTo>
                  <a:pt x="4325695" y="0"/>
                </a:lnTo>
                <a:lnTo>
                  <a:pt x="4325695" y="6004233"/>
                </a:lnTo>
                <a:lnTo>
                  <a:pt x="0" y="6004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F8C409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CLINICAL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466" y="1778568"/>
            <a:ext cx="9277530" cy="70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29"/>
              </a:lnSpc>
            </a:pPr>
            <a:r>
              <a:rPr lang="en-US" sz="2021">
                <a:solidFill>
                  <a:srgbClr val="000000"/>
                </a:solidFill>
                <a:latin typeface="Open Sans Light"/>
              </a:rPr>
              <a:t>Rajiv Vasudevan; Ji H. Shin; Jessica Chopyk, PhD; William F. Peacock, MD; Francesca J. Torriani, MD; Alan S. Maisel, MD; and David T. Pride, MD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8501" y="781622"/>
            <a:ext cx="9503831" cy="98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9"/>
              </a:lnSpc>
            </a:pPr>
            <a:r>
              <a:rPr lang="en-US" sz="3522" spc="140">
                <a:solidFill>
                  <a:srgbClr val="183E85"/>
                </a:solidFill>
                <a:latin typeface="Open Sans Light Bold"/>
              </a:rPr>
              <a:t>Aseptic Barriers </a:t>
            </a:r>
            <a:r>
              <a:rPr lang="en-US" sz="3522" spc="140">
                <a:solidFill>
                  <a:srgbClr val="183E85"/>
                </a:solidFill>
                <a:latin typeface="Open Sans Light"/>
              </a:rPr>
              <a:t>Allow a Clean Contact for Contaminated Stethoscope Diaphragms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501" y="3070272"/>
            <a:ext cx="4964781" cy="424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6"/>
              </a:lnSpc>
            </a:pPr>
            <a:r>
              <a:rPr lang="en-US" sz="3004">
                <a:solidFill>
                  <a:srgbClr val="183E85"/>
                </a:solidFill>
                <a:latin typeface="Open Sans Light Bold"/>
              </a:rPr>
              <a:t>Key Points:</a:t>
            </a:r>
          </a:p>
          <a:p>
            <a:pPr marL="648689" lvl="1" indent="-324345">
              <a:lnSpc>
                <a:spcPts val="4206"/>
              </a:lnSpc>
              <a:buFont typeface="Arial"/>
              <a:buChar char="•"/>
            </a:pPr>
            <a:r>
              <a:rPr lang="en-US" sz="3004">
                <a:solidFill>
                  <a:srgbClr val="000000"/>
                </a:solidFill>
                <a:latin typeface="Open Sans Light"/>
              </a:rPr>
              <a:t>Diaphragms protected by a disk cover were </a:t>
            </a:r>
            <a:r>
              <a:rPr lang="en-US" sz="3004">
                <a:solidFill>
                  <a:srgbClr val="183E85"/>
                </a:solidFill>
                <a:latin typeface="Open Sans Light Bold Italics"/>
              </a:rPr>
              <a:t>100% culture negative</a:t>
            </a:r>
            <a:r>
              <a:rPr lang="en-US" sz="3004">
                <a:solidFill>
                  <a:srgbClr val="000000"/>
                </a:solidFill>
                <a:latin typeface="Open Sans Light"/>
              </a:rPr>
              <a:t>. </a:t>
            </a:r>
          </a:p>
          <a:p>
            <a:pPr marL="648689" lvl="1" indent="-324345">
              <a:lnSpc>
                <a:spcPts val="4206"/>
              </a:lnSpc>
              <a:buFont typeface="Arial"/>
              <a:buChar char="•"/>
            </a:pPr>
            <a:r>
              <a:rPr lang="en-US" sz="3004">
                <a:solidFill>
                  <a:srgbClr val="000000"/>
                </a:solidFill>
                <a:latin typeface="Open Sans Light"/>
              </a:rPr>
              <a:t>Disk covers may      </a:t>
            </a:r>
            <a:r>
              <a:rPr lang="en-US" sz="3004">
                <a:solidFill>
                  <a:srgbClr val="183E85"/>
                </a:solidFill>
                <a:latin typeface="Open Sans Light Bold Italics"/>
              </a:rPr>
              <a:t>reduce transmission of pathogens</a:t>
            </a:r>
            <a:r>
              <a:rPr lang="en-US" sz="3004">
                <a:solidFill>
                  <a:srgbClr val="000000"/>
                </a:solidFill>
                <a:latin typeface="Open Sans Light Italics"/>
              </a:rPr>
              <a:t> </a:t>
            </a:r>
            <a:r>
              <a:rPr lang="en-US" sz="3004">
                <a:solidFill>
                  <a:srgbClr val="000000"/>
                </a:solidFill>
                <a:latin typeface="Open Sans Light"/>
              </a:rPr>
              <a:t>via stethoscope.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106721" y="6808671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37899" y="4677703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501" y="2603638"/>
            <a:ext cx="6449550" cy="21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8"/>
              </a:lnSpc>
            </a:pPr>
            <a:r>
              <a:rPr lang="en-US" sz="1620" spc="64">
                <a:solidFill>
                  <a:srgbClr val="183E85"/>
                </a:solidFill>
                <a:latin typeface="Open Sans Light Bold"/>
              </a:rPr>
              <a:t>Mayo Clinic Proceedings: Innovations, Quality &amp; Outcomes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16531" y="2734644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008769" y="7413168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CLINICAL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7766" y="1678449"/>
            <a:ext cx="9277530" cy="61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9"/>
              </a:lnSpc>
            </a:pPr>
            <a:r>
              <a:rPr lang="en-US" sz="1821">
                <a:solidFill>
                  <a:srgbClr val="000000"/>
                </a:solidFill>
                <a:latin typeface="Open Sans Light"/>
              </a:rPr>
              <a:t>Sarathi Kalra; Alpesh Amin; Nancy Albert; Cindy Cadwell; Cole Edmonson; Robert Gaynes; Mary Hand; Mark Marinella; Colleen Morely; Sandra Sieck; and Rajiv S. Vasudevan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801" y="805815"/>
            <a:ext cx="9277530" cy="84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2"/>
              </a:lnSpc>
            </a:pPr>
            <a:r>
              <a:rPr lang="en-US" sz="3038" spc="121">
                <a:solidFill>
                  <a:srgbClr val="183E85"/>
                </a:solidFill>
                <a:latin typeface="Open Sans Light Bold"/>
              </a:rPr>
              <a:t>Stethoscope hygiene: </a:t>
            </a:r>
            <a:r>
              <a:rPr lang="en-US" sz="3038" spc="121">
                <a:solidFill>
                  <a:srgbClr val="183E85"/>
                </a:solidFill>
                <a:latin typeface="Open Sans Light"/>
              </a:rPr>
              <a:t>A call to action. Recommendations to update the CDC guidelines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11497" y="2964746"/>
            <a:ext cx="4803554" cy="437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8"/>
              </a:lnSpc>
            </a:pPr>
            <a:r>
              <a:rPr lang="en-US" sz="2815">
                <a:solidFill>
                  <a:srgbClr val="183E85"/>
                </a:solidFill>
                <a:latin typeface="Open Sans Light Bold"/>
              </a:rPr>
              <a:t>Key Points:</a:t>
            </a:r>
            <a:r>
              <a:rPr lang="en-US" sz="2815">
                <a:solidFill>
                  <a:srgbClr val="000000"/>
                </a:solidFill>
                <a:latin typeface="Open Sans Light Bold"/>
              </a:rPr>
              <a:t> </a:t>
            </a:r>
          </a:p>
          <a:p>
            <a:pPr marL="607782" lvl="1" indent="-303891">
              <a:lnSpc>
                <a:spcPts val="3518"/>
              </a:lnSpc>
              <a:buFont typeface="Arial"/>
              <a:buChar char="•"/>
            </a:pPr>
            <a:r>
              <a:rPr lang="en-US" sz="2815">
                <a:solidFill>
                  <a:srgbClr val="000000"/>
                </a:solidFill>
                <a:latin typeface="Open Sans Light"/>
              </a:rPr>
              <a:t>Mounting research and evidence supports the </a:t>
            </a:r>
            <a:r>
              <a:rPr lang="en-US" sz="2815">
                <a:solidFill>
                  <a:srgbClr val="183E85"/>
                </a:solidFill>
                <a:latin typeface="Open Sans Light Bold Italics"/>
              </a:rPr>
              <a:t>need for elevated stethoscope hygiene</a:t>
            </a:r>
            <a:r>
              <a:rPr lang="en-US" sz="2815">
                <a:solidFill>
                  <a:srgbClr val="000000"/>
                </a:solidFill>
                <a:latin typeface="Open Sans Light"/>
              </a:rPr>
              <a:t>.</a:t>
            </a:r>
          </a:p>
          <a:p>
            <a:pPr marL="607782" lvl="1" indent="-303891">
              <a:lnSpc>
                <a:spcPts val="3518"/>
              </a:lnSpc>
              <a:buFont typeface="Arial"/>
              <a:buChar char="•"/>
            </a:pPr>
            <a:r>
              <a:rPr lang="en-US" sz="2815">
                <a:solidFill>
                  <a:srgbClr val="000000"/>
                </a:solidFill>
                <a:latin typeface="Open Sans Light"/>
              </a:rPr>
              <a:t>Just like hand hygiene, stethoscope hygiene should be </a:t>
            </a:r>
            <a:r>
              <a:rPr lang="en-US" sz="2815">
                <a:solidFill>
                  <a:srgbClr val="183E85"/>
                </a:solidFill>
                <a:latin typeface="Open Sans Light Bold Italics"/>
              </a:rPr>
              <a:t>required between every patient encounter</a:t>
            </a:r>
            <a:r>
              <a:rPr lang="en-US" sz="2815">
                <a:solidFill>
                  <a:srgbClr val="000000"/>
                </a:solidFill>
                <a:latin typeface="Open Sans Light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>
            <a:off x="377766" y="2734644"/>
            <a:ext cx="4320661" cy="5858624"/>
          </a:xfrm>
          <a:custGeom>
            <a:avLst/>
            <a:gdLst/>
            <a:ahLst/>
            <a:cxnLst/>
            <a:rect l="l" t="t" r="r" b="b"/>
            <a:pathLst>
              <a:path w="4320661" h="5858624">
                <a:moveTo>
                  <a:pt x="0" y="0"/>
                </a:moveTo>
                <a:lnTo>
                  <a:pt x="4320661" y="0"/>
                </a:lnTo>
                <a:lnTo>
                  <a:pt x="4320661" y="5858625"/>
                </a:lnTo>
                <a:lnTo>
                  <a:pt x="0" y="5858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14407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514766" y="6868573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24010" y="4652848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0972" y="2386949"/>
            <a:ext cx="4620525" cy="22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4"/>
              </a:lnSpc>
            </a:pPr>
            <a:r>
              <a:rPr lang="en-US" sz="1616" spc="64">
                <a:solidFill>
                  <a:srgbClr val="183E85"/>
                </a:solidFill>
                <a:latin typeface="Open Sans Light Bold"/>
              </a:rPr>
              <a:t>Infection Control &amp; Hospital Epidemiology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7690" y="3059894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1"/>
                </a:lnTo>
                <a:lnTo>
                  <a:pt x="0" y="5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77638" y="7485466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CLINICAL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2656" y="2198753"/>
            <a:ext cx="9277530" cy="34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29"/>
              </a:lnSpc>
            </a:pPr>
            <a:r>
              <a:rPr lang="en-US" sz="2021">
                <a:solidFill>
                  <a:srgbClr val="000000"/>
                </a:solidFill>
                <a:latin typeface="Open Sans Light"/>
              </a:rPr>
              <a:t>Sarathi Kalra; Jitesh B. Shewale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7690" y="748706"/>
            <a:ext cx="9334680" cy="149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7"/>
              </a:lnSpc>
            </a:pPr>
            <a:r>
              <a:rPr lang="en-US" sz="3538" spc="141">
                <a:solidFill>
                  <a:srgbClr val="183E85"/>
                </a:solidFill>
                <a:latin typeface="Open Sans Light Bold"/>
              </a:rPr>
              <a:t>Aseptic Disposable Stethoscope Barrier:</a:t>
            </a:r>
            <a:r>
              <a:rPr lang="en-US" sz="3538" spc="141">
                <a:solidFill>
                  <a:srgbClr val="183E85"/>
                </a:solidFill>
                <a:latin typeface="Open Sans Light"/>
              </a:rPr>
              <a:t> Acoustically Invisible and Superior to Disposable Stethoscopes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573" y="3282758"/>
            <a:ext cx="4832119" cy="394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4"/>
              </a:lnSpc>
            </a:pPr>
            <a:r>
              <a:rPr lang="en-US" sz="3084">
                <a:solidFill>
                  <a:srgbClr val="183E85"/>
                </a:solidFill>
                <a:latin typeface="Open Sans Light Bold"/>
              </a:rPr>
              <a:t>Key Points: </a:t>
            </a:r>
          </a:p>
          <a:p>
            <a:pPr marL="665949" lvl="1" indent="-332974">
              <a:lnSpc>
                <a:spcPts val="3454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Open Sans Light"/>
              </a:rPr>
              <a:t>Aseptic barriers are </a:t>
            </a:r>
            <a:r>
              <a:rPr lang="en-US" sz="3084">
                <a:solidFill>
                  <a:srgbClr val="183E85"/>
                </a:solidFill>
                <a:latin typeface="Open Sans Light Bold Italics"/>
              </a:rPr>
              <a:t>acoustically invisible</a:t>
            </a:r>
            <a:r>
              <a:rPr lang="en-US" sz="3084">
                <a:solidFill>
                  <a:srgbClr val="000000"/>
                </a:solidFill>
                <a:latin typeface="Open Sans Light"/>
              </a:rPr>
              <a:t> and do not alter high-fidelity auscultation.</a:t>
            </a:r>
          </a:p>
          <a:p>
            <a:pPr marL="665949" lvl="1" indent="-332974">
              <a:lnSpc>
                <a:spcPts val="3454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Open Sans Light"/>
              </a:rPr>
              <a:t>Aseptic barriers are </a:t>
            </a:r>
            <a:r>
              <a:rPr lang="en-US" sz="3084">
                <a:solidFill>
                  <a:srgbClr val="183E85"/>
                </a:solidFill>
                <a:latin typeface="Open Sans Light Bold Italics"/>
              </a:rPr>
              <a:t>superior to disposable stethoscopes</a:t>
            </a:r>
            <a:r>
              <a:rPr lang="en-US" sz="3084">
                <a:solidFill>
                  <a:srgbClr val="000000"/>
                </a:solidFill>
                <a:latin typeface="Open Sans Light"/>
              </a:rPr>
              <a:t> in both sound quality and cost.</a:t>
            </a:r>
          </a:p>
        </p:txBody>
      </p:sp>
      <p:sp>
        <p:nvSpPr>
          <p:cNvPr id="9" name="Freeform 9"/>
          <p:cNvSpPr/>
          <p:nvPr/>
        </p:nvSpPr>
        <p:spPr>
          <a:xfrm>
            <a:off x="5391785" y="3059894"/>
            <a:ext cx="4325695" cy="6036748"/>
          </a:xfrm>
          <a:custGeom>
            <a:avLst/>
            <a:gdLst/>
            <a:ahLst/>
            <a:cxnLst/>
            <a:rect l="l" t="t" r="r" b="b"/>
            <a:pathLst>
              <a:path w="4325695" h="6036748">
                <a:moveTo>
                  <a:pt x="0" y="0"/>
                </a:moveTo>
                <a:lnTo>
                  <a:pt x="4325696" y="0"/>
                </a:lnTo>
                <a:lnTo>
                  <a:pt x="4325696" y="6036747"/>
                </a:lnTo>
                <a:lnTo>
                  <a:pt x="0" y="6036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6AAFD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424325" y="4997443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16531" y="6688858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7690" y="2671219"/>
            <a:ext cx="2659974" cy="22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4"/>
              </a:lnSpc>
            </a:pPr>
            <a:r>
              <a:rPr lang="en-US" sz="1616" spc="64">
                <a:solidFill>
                  <a:srgbClr val="183E85"/>
                </a:solidFill>
                <a:latin typeface="Open Sans Light Bold"/>
              </a:rPr>
              <a:t>Mayo Clinic Proceedings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16531" y="2915087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008769" y="7451147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CLINICAL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7766" y="1723431"/>
            <a:ext cx="9277530" cy="610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9"/>
              </a:lnSpc>
            </a:pPr>
            <a:r>
              <a:rPr lang="en-US" sz="1821">
                <a:solidFill>
                  <a:srgbClr val="000000"/>
                </a:solidFill>
                <a:latin typeface="Open Sans Light"/>
              </a:rPr>
              <a:t>W. Frank Peacock, MD; Francesca J. Torriani, MD; Zainab Shahid, MD; Abhay Dhand, MD; Alfred Luk, MD; Sanjeet Dadwal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801" y="864864"/>
            <a:ext cx="9100591" cy="88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8"/>
              </a:lnSpc>
            </a:pPr>
            <a:r>
              <a:rPr lang="en-US" sz="3188" spc="127">
                <a:solidFill>
                  <a:srgbClr val="183E85"/>
                </a:solidFill>
                <a:latin typeface="Open Sans Light Bold"/>
              </a:rPr>
              <a:t>Our Third Hand: </a:t>
            </a:r>
            <a:r>
              <a:rPr lang="en-US" sz="3188" spc="127">
                <a:solidFill>
                  <a:srgbClr val="183E85"/>
                </a:solidFill>
                <a:latin typeface="Open Sans Light"/>
              </a:rPr>
              <a:t>Stethoscope Hygiene in the Era of Alcohol-Resistant Organisms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16531" y="3073415"/>
            <a:ext cx="4638765" cy="428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r>
              <a:rPr lang="en-US" sz="2915">
                <a:solidFill>
                  <a:srgbClr val="183E85"/>
                </a:solidFill>
                <a:latin typeface="Open Sans Light Bold"/>
              </a:rPr>
              <a:t>Key Points: </a:t>
            </a:r>
          </a:p>
          <a:p>
            <a:pPr marL="629372" lvl="1" indent="-314686">
              <a:lnSpc>
                <a:spcPts val="3410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 Light"/>
              </a:rPr>
              <a:t>Overreliance of cleaning agents contributes to </a:t>
            </a:r>
            <a:r>
              <a:rPr lang="en-US" sz="2915">
                <a:solidFill>
                  <a:srgbClr val="183E85"/>
                </a:solidFill>
                <a:latin typeface="Open Sans Light Bold Italics"/>
              </a:rPr>
              <a:t>resistant pathogens</a:t>
            </a:r>
            <a:r>
              <a:rPr lang="en-US" sz="2915">
                <a:solidFill>
                  <a:srgbClr val="183E85"/>
                </a:solidFill>
                <a:latin typeface="Open Sans Light"/>
              </a:rPr>
              <a:t>.</a:t>
            </a:r>
          </a:p>
          <a:p>
            <a:pPr marL="629372" lvl="1" indent="-314686">
              <a:lnSpc>
                <a:spcPts val="3410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 Light"/>
              </a:rPr>
              <a:t>Stethoscope cleaning </a:t>
            </a:r>
            <a:r>
              <a:rPr lang="en-US" sz="2915">
                <a:solidFill>
                  <a:srgbClr val="183E85"/>
                </a:solidFill>
                <a:latin typeface="Open Sans Light Bold Italics"/>
              </a:rPr>
              <a:t>compliance is low</a:t>
            </a:r>
            <a:r>
              <a:rPr lang="en-US" sz="2915">
                <a:solidFill>
                  <a:srgbClr val="000000"/>
                </a:solidFill>
                <a:latin typeface="Open Sans Light"/>
              </a:rPr>
              <a:t>.</a:t>
            </a:r>
          </a:p>
          <a:p>
            <a:pPr marL="629372" lvl="1" indent="-314686">
              <a:lnSpc>
                <a:spcPts val="3410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 Light"/>
              </a:rPr>
              <a:t>These factors </a:t>
            </a:r>
            <a:r>
              <a:rPr lang="en-US" sz="2915">
                <a:solidFill>
                  <a:srgbClr val="183E85"/>
                </a:solidFill>
                <a:latin typeface="Open Sans Light Bold Italics"/>
              </a:rPr>
              <a:t>support the use of disposable barriers</a:t>
            </a:r>
            <a:r>
              <a:rPr lang="en-US" sz="2915">
                <a:solidFill>
                  <a:srgbClr val="000000"/>
                </a:solidFill>
                <a:latin typeface="Open Sans Light"/>
              </a:rPr>
              <a:t> for stethoscope hygiene.</a:t>
            </a:r>
          </a:p>
        </p:txBody>
      </p:sp>
      <p:sp>
        <p:nvSpPr>
          <p:cNvPr id="9" name="Freeform 9"/>
          <p:cNvSpPr/>
          <p:nvPr/>
        </p:nvSpPr>
        <p:spPr>
          <a:xfrm>
            <a:off x="377766" y="2915087"/>
            <a:ext cx="4320661" cy="5858624"/>
          </a:xfrm>
          <a:custGeom>
            <a:avLst/>
            <a:gdLst/>
            <a:ahLst/>
            <a:cxnLst/>
            <a:rect l="l" t="t" r="r" b="b"/>
            <a:pathLst>
              <a:path w="4320661" h="5858624">
                <a:moveTo>
                  <a:pt x="0" y="0"/>
                </a:moveTo>
                <a:lnTo>
                  <a:pt x="4320661" y="0"/>
                </a:lnTo>
                <a:lnTo>
                  <a:pt x="4320661" y="5858624"/>
                </a:lnTo>
                <a:lnTo>
                  <a:pt x="0" y="585862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333" r="-333"/>
            </a:stretch>
          </a:blipFill>
          <a:ln w="19050" cap="sq">
            <a:solidFill>
              <a:srgbClr val="26956C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281160" y="4369847"/>
            <a:ext cx="558188" cy="2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4"/>
              </a:lnSpc>
            </a:pPr>
            <a:r>
              <a:rPr lang="en-US" sz="1576" spc="47">
                <a:solidFill>
                  <a:srgbClr val="183E85"/>
                </a:solidFill>
                <a:latin typeface="Open Sans Light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8054" y="5212568"/>
            <a:ext cx="558188" cy="2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4"/>
              </a:lnSpc>
            </a:pPr>
            <a:r>
              <a:rPr lang="en-US" sz="1576" spc="47">
                <a:solidFill>
                  <a:srgbClr val="183E85"/>
                </a:solidFill>
                <a:latin typeface="Open Sans Light 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7148" y="6877890"/>
            <a:ext cx="558188" cy="2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4"/>
              </a:lnSpc>
            </a:pPr>
            <a:r>
              <a:rPr lang="en-US" sz="1576" spc="47">
                <a:solidFill>
                  <a:srgbClr val="183E85"/>
                </a:solidFill>
                <a:latin typeface="Open Sans Light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2801" y="2486537"/>
            <a:ext cx="3719876" cy="21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4"/>
              </a:lnSpc>
            </a:pPr>
            <a:r>
              <a:rPr lang="en-US" sz="1616" spc="64">
                <a:solidFill>
                  <a:srgbClr val="183E85"/>
                </a:solidFill>
                <a:latin typeface="Open Sans Light Bold"/>
              </a:rPr>
              <a:t>The American Journal of Medicine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2801" y="3215050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1"/>
                </a:lnTo>
                <a:lnTo>
                  <a:pt x="0" y="5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77638" y="7399930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1"/>
                </a:lnTo>
                <a:lnTo>
                  <a:pt x="0" y="5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34635" y="3244500"/>
            <a:ext cx="4325695" cy="6036748"/>
          </a:xfrm>
          <a:custGeom>
            <a:avLst/>
            <a:gdLst/>
            <a:ahLst/>
            <a:cxnLst/>
            <a:rect l="l" t="t" r="r" b="b"/>
            <a:pathLst>
              <a:path w="4325695" h="6036748">
                <a:moveTo>
                  <a:pt x="0" y="0"/>
                </a:moveTo>
                <a:lnTo>
                  <a:pt x="4325696" y="0"/>
                </a:lnTo>
                <a:lnTo>
                  <a:pt x="4325696" y="6036748"/>
                </a:lnTo>
                <a:lnTo>
                  <a:pt x="0" y="603674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3069" r="-3069"/>
            </a:stretch>
          </a:blipFill>
          <a:ln w="19050" cap="sq">
            <a:solidFill>
              <a:srgbClr val="6AAFD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CLINICAL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7766" y="2100219"/>
            <a:ext cx="9277530" cy="610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9"/>
              </a:lnSpc>
            </a:pPr>
            <a:r>
              <a:rPr lang="en-US" sz="1821">
                <a:solidFill>
                  <a:srgbClr val="000000"/>
                </a:solidFill>
                <a:latin typeface="Open Sans Light"/>
              </a:rPr>
              <a:t>W. Frank Peacock; Francesca Torriani; Lee Ann Elliott; James Killeen; Stuart B Kipper; Mark Marinella; Denise Nunez; Sean-Xavier Neath; Sanjeet Dadwal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2801" y="777426"/>
            <a:ext cx="9277530" cy="135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3238" spc="129">
                <a:solidFill>
                  <a:srgbClr val="183E85"/>
                </a:solidFill>
                <a:latin typeface="Open Sans Light Bold"/>
              </a:rPr>
              <a:t>Stethoscope Hygiene, Workflow, and Patient Safety:</a:t>
            </a:r>
            <a:r>
              <a:rPr lang="en-US" sz="3238" spc="129">
                <a:solidFill>
                  <a:srgbClr val="183E85"/>
                </a:solidFill>
                <a:latin typeface="Open Sans Light"/>
              </a:rPr>
              <a:t> The Crux of Healthcare Associated Infections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801" y="3466112"/>
            <a:ext cx="4828909" cy="3722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3"/>
              </a:lnSpc>
            </a:pPr>
            <a:r>
              <a:rPr lang="en-US" sz="2924">
                <a:solidFill>
                  <a:srgbClr val="183E85"/>
                </a:solidFill>
                <a:latin typeface="Open Sans Light Bold"/>
              </a:rPr>
              <a:t>Key Points:</a:t>
            </a:r>
            <a:r>
              <a:rPr lang="en-US" sz="2924">
                <a:solidFill>
                  <a:srgbClr val="000000"/>
                </a:solidFill>
                <a:latin typeface="Open Sans Light Bold"/>
              </a:rPr>
              <a:t> </a:t>
            </a:r>
          </a:p>
          <a:p>
            <a:pPr>
              <a:lnSpc>
                <a:spcPts val="3743"/>
              </a:lnSpc>
            </a:pPr>
            <a:r>
              <a:rPr lang="en-US" sz="2924">
                <a:solidFill>
                  <a:srgbClr val="000000"/>
                </a:solidFill>
                <a:latin typeface="Open Sans Light"/>
              </a:rPr>
              <a:t>The DiskCover System was reported as:</a:t>
            </a:r>
          </a:p>
          <a:p>
            <a:pPr marL="631443" lvl="1" indent="-315721">
              <a:lnSpc>
                <a:spcPts val="3743"/>
              </a:lnSpc>
              <a:buFont typeface="Arial"/>
              <a:buChar char="•"/>
            </a:pPr>
            <a:r>
              <a:rPr lang="en-US" sz="2924">
                <a:solidFill>
                  <a:srgbClr val="183E85"/>
                </a:solidFill>
                <a:latin typeface="Open Sans Light Bold Italics"/>
              </a:rPr>
              <a:t>Easy </a:t>
            </a:r>
            <a:r>
              <a:rPr lang="en-US" sz="2924">
                <a:solidFill>
                  <a:srgbClr val="183E85"/>
                </a:solidFill>
                <a:latin typeface="Open Sans Light"/>
              </a:rPr>
              <a:t>to Use</a:t>
            </a:r>
          </a:p>
          <a:p>
            <a:pPr marL="631443" lvl="1" indent="-315721">
              <a:lnSpc>
                <a:spcPts val="3743"/>
              </a:lnSpc>
              <a:buFont typeface="Arial"/>
              <a:buChar char="•"/>
            </a:pPr>
            <a:r>
              <a:rPr lang="en-US" sz="2924">
                <a:solidFill>
                  <a:srgbClr val="183E85"/>
                </a:solidFill>
                <a:latin typeface="Open Sans Light Bold Italics"/>
              </a:rPr>
              <a:t>Superior</a:t>
            </a:r>
            <a:r>
              <a:rPr lang="en-US" sz="2924">
                <a:solidFill>
                  <a:srgbClr val="183E85"/>
                </a:solidFill>
                <a:latin typeface="Open Sans Light Bold"/>
              </a:rPr>
              <a:t> </a:t>
            </a:r>
            <a:r>
              <a:rPr lang="en-US" sz="2924">
                <a:solidFill>
                  <a:srgbClr val="183E85"/>
                </a:solidFill>
                <a:latin typeface="Open Sans Light"/>
              </a:rPr>
              <a:t>to Disposables</a:t>
            </a:r>
          </a:p>
          <a:p>
            <a:pPr marL="631443" lvl="1" indent="-315721">
              <a:lnSpc>
                <a:spcPts val="3743"/>
              </a:lnSpc>
              <a:buFont typeface="Arial"/>
              <a:buChar char="•"/>
            </a:pPr>
            <a:r>
              <a:rPr lang="en-US" sz="2924">
                <a:solidFill>
                  <a:srgbClr val="183E85"/>
                </a:solidFill>
                <a:latin typeface="Open Sans Light Bold Italics"/>
              </a:rPr>
              <a:t>Improvement</a:t>
            </a:r>
            <a:r>
              <a:rPr lang="en-US" sz="2924">
                <a:solidFill>
                  <a:srgbClr val="183E85"/>
                </a:solidFill>
                <a:latin typeface="Open Sans Light"/>
              </a:rPr>
              <a:t> to Clinician Workflow &amp; Patient Safety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350205" y="6688858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83E85"/>
                </a:solidFill>
                <a:latin typeface="Open Sans Light Bold"/>
              </a:rPr>
              <a:t>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2801" y="2863325"/>
            <a:ext cx="5162187" cy="21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4"/>
              </a:lnSpc>
            </a:pPr>
            <a:r>
              <a:rPr lang="en-US" sz="1616" spc="64">
                <a:solidFill>
                  <a:srgbClr val="183E85"/>
                </a:solidFill>
                <a:latin typeface="Open Sans Light Bold"/>
              </a:rPr>
              <a:t>International Journal of Health Policy Planning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95049" y="5270265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83E85"/>
                </a:solidFill>
                <a:latin typeface="Open Sans Light Bold"/>
              </a:rPr>
              <a:t>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09988" y="4802038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83E85"/>
                </a:solidFill>
                <a:latin typeface="Open Sans Light Bold"/>
              </a:rPr>
              <a:t>8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59381" y="2662287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1"/>
                </a:lnTo>
                <a:lnTo>
                  <a:pt x="0" y="5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51619" y="7585367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1"/>
                </a:lnTo>
                <a:lnTo>
                  <a:pt x="0" y="5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CLINICAL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7766" y="1678614"/>
            <a:ext cx="3587777" cy="38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Light"/>
              </a:rPr>
              <a:t>W. Frank Peacock, MD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2801" y="805815"/>
            <a:ext cx="9277530" cy="84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2"/>
              </a:lnSpc>
            </a:pPr>
            <a:r>
              <a:rPr lang="en-US" sz="3038" spc="121">
                <a:solidFill>
                  <a:srgbClr val="183E85"/>
                </a:solidFill>
                <a:latin typeface="Open Sans Light Bold"/>
              </a:rPr>
              <a:t>The Hidden Expense of Stethoscope Hygiene </a:t>
            </a:r>
            <a:r>
              <a:rPr lang="en-US" sz="3038" spc="121">
                <a:solidFill>
                  <a:srgbClr val="183E85"/>
                </a:solidFill>
                <a:latin typeface="Open Sans Light"/>
              </a:rPr>
              <a:t>vs The Real Costs of Failure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9381" y="2766632"/>
            <a:ext cx="4655700" cy="439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2534">
                <a:solidFill>
                  <a:srgbClr val="183E85"/>
                </a:solidFill>
                <a:latin typeface="Open Sans Light Bold"/>
              </a:rPr>
              <a:t>Key Points:</a:t>
            </a:r>
            <a:r>
              <a:rPr lang="en-US" sz="2534">
                <a:solidFill>
                  <a:srgbClr val="000000"/>
                </a:solidFill>
                <a:latin typeface="Open Sans Light Bold"/>
              </a:rPr>
              <a:t> </a:t>
            </a:r>
          </a:p>
          <a:p>
            <a:pPr marL="547226" lvl="1" indent="-273613">
              <a:lnSpc>
                <a:spcPts val="3168"/>
              </a:lnSpc>
              <a:buFont typeface="Arial"/>
              <a:buChar char="•"/>
            </a:pPr>
            <a:r>
              <a:rPr lang="en-US" sz="2534">
                <a:solidFill>
                  <a:srgbClr val="183E85"/>
                </a:solidFill>
                <a:latin typeface="Open Sans Light Bold"/>
              </a:rPr>
              <a:t>Clinician time, potential HAIs, and disposable stethoscope</a:t>
            </a:r>
            <a:r>
              <a:rPr lang="en-US" sz="2534">
                <a:solidFill>
                  <a:srgbClr val="183E85"/>
                </a:solidFill>
                <a:latin typeface="Open Sans Light"/>
              </a:rPr>
              <a:t> costs</a:t>
            </a:r>
            <a:r>
              <a:rPr lang="en-US" sz="2534">
                <a:solidFill>
                  <a:srgbClr val="000000"/>
                </a:solidFill>
                <a:latin typeface="Open Sans Light"/>
              </a:rPr>
              <a:t> reveal extensive expenses of stethoscope hygiene failure.</a:t>
            </a:r>
          </a:p>
          <a:p>
            <a:pPr marL="547226" lvl="1" indent="-273613">
              <a:lnSpc>
                <a:spcPts val="3168"/>
              </a:lnSpc>
              <a:buFont typeface="Arial"/>
              <a:buChar char="•"/>
            </a:pPr>
            <a:r>
              <a:rPr lang="en-US" sz="2534">
                <a:solidFill>
                  <a:srgbClr val="000000"/>
                </a:solidFill>
                <a:latin typeface="Open Sans Light"/>
              </a:rPr>
              <a:t>Adoption of dispensers of touch free stethoscope barriers offset these costs to provide a </a:t>
            </a:r>
            <a:r>
              <a:rPr lang="en-US" sz="2534">
                <a:solidFill>
                  <a:srgbClr val="183E85"/>
                </a:solidFill>
                <a:latin typeface="Open Sans Light Bold"/>
              </a:rPr>
              <a:t>positive return on investment</a:t>
            </a:r>
            <a:r>
              <a:rPr lang="en-US" sz="2534">
                <a:solidFill>
                  <a:srgbClr val="000000"/>
                </a:solidFill>
                <a:latin typeface="Open Sans Light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7394" y="4678721"/>
            <a:ext cx="541006" cy="28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4"/>
              </a:lnSpc>
            </a:pPr>
            <a:r>
              <a:rPr lang="en-US" sz="1527" spc="45">
                <a:solidFill>
                  <a:srgbClr val="183E85"/>
                </a:solidFill>
                <a:latin typeface="Open Sans Light Bold"/>
              </a:rPr>
              <a:t>10</a:t>
            </a:r>
          </a:p>
        </p:txBody>
      </p:sp>
      <p:sp>
        <p:nvSpPr>
          <p:cNvPr id="11" name="Freeform 11"/>
          <p:cNvSpPr/>
          <p:nvPr/>
        </p:nvSpPr>
        <p:spPr>
          <a:xfrm>
            <a:off x="377766" y="2721188"/>
            <a:ext cx="4296268" cy="5104808"/>
          </a:xfrm>
          <a:custGeom>
            <a:avLst/>
            <a:gdLst/>
            <a:ahLst/>
            <a:cxnLst/>
            <a:rect l="l" t="t" r="r" b="b"/>
            <a:pathLst>
              <a:path w="4296268" h="5104808">
                <a:moveTo>
                  <a:pt x="0" y="0"/>
                </a:moveTo>
                <a:lnTo>
                  <a:pt x="4296268" y="0"/>
                </a:lnTo>
                <a:lnTo>
                  <a:pt x="4296268" y="5104808"/>
                </a:lnTo>
                <a:lnTo>
                  <a:pt x="0" y="510480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665" r="-665"/>
            </a:stretch>
          </a:blipFill>
          <a:ln w="19050" cap="sq">
            <a:solidFill>
              <a:srgbClr val="00B2E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82801" y="2159913"/>
            <a:ext cx="5141847" cy="21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4"/>
              </a:lnSpc>
            </a:pPr>
            <a:r>
              <a:rPr lang="en-US" sz="1616" spc="64">
                <a:solidFill>
                  <a:srgbClr val="183E85"/>
                </a:solidFill>
                <a:latin typeface="Open Sans Light Bold"/>
              </a:rPr>
              <a:t>Clinical and Experimental Emergency Medicine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59381" y="7194572"/>
            <a:ext cx="4643799" cy="25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2"/>
              </a:lnSpc>
            </a:pPr>
            <a:r>
              <a:rPr lang="en-US" sz="1626">
                <a:solidFill>
                  <a:srgbClr val="000000"/>
                </a:solidFill>
                <a:latin typeface="Open Sans Light"/>
              </a:rPr>
              <a:t>ROI &amp; Value Analysis Data available upon request.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19324" y="6697642"/>
            <a:ext cx="541006" cy="28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4"/>
              </a:lnSpc>
            </a:pPr>
            <a:r>
              <a:rPr lang="en-US" sz="1527" spc="45">
                <a:solidFill>
                  <a:srgbClr val="183E85"/>
                </a:solidFill>
                <a:latin typeface="Open Sans Light Bold"/>
              </a:rPr>
              <a:t>10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SUMMARY</a:t>
            </a:r>
          </a:p>
        </p:txBody>
      </p:sp>
      <p:sp>
        <p:nvSpPr>
          <p:cNvPr id="4" name="Freeform 4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49061" y="1123658"/>
          <a:ext cx="9520527" cy="6364659"/>
        </p:xfrm>
        <a:graphic>
          <a:graphicData uri="http://schemas.openxmlformats.org/drawingml/2006/table">
            <a:tbl>
              <a:tblPr/>
              <a:tblGrid>
                <a:gridCol w="4995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4765">
                <a:tc>
                  <a:txBody>
                    <a:bodyPr/>
                    <a:lstStyle/>
                    <a:p>
                      <a:pPr algn="ctr">
                        <a:lnSpc>
                          <a:spcPts val="2387"/>
                        </a:lnSpc>
                        <a:defRPr/>
                      </a:pPr>
                      <a:r>
                        <a:rPr lang="en-US" sz="1705">
                          <a:solidFill>
                            <a:srgbClr val="FFFFFF"/>
                          </a:solidFill>
                          <a:latin typeface="Aileron Bold"/>
                        </a:rPr>
                        <a:t>Stethoscope Hygiene Attribute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E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40"/>
                        </a:lnSpc>
                        <a:defRPr/>
                      </a:pPr>
                      <a:r>
                        <a:rPr lang="en-US" sz="1243">
                          <a:solidFill>
                            <a:srgbClr val="FFFFFF"/>
                          </a:solidFill>
                          <a:latin typeface="Aileron Bold"/>
                        </a:rPr>
                        <a:t>Isopropyl Alcohol Wipes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E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40"/>
                        </a:lnSpc>
                        <a:defRPr/>
                      </a:pPr>
                      <a:r>
                        <a:rPr lang="en-US" sz="1243">
                          <a:solidFill>
                            <a:srgbClr val="FFFFFF"/>
                          </a:solidFill>
                          <a:latin typeface="Aileron Bold"/>
                        </a:rPr>
                        <a:t>Single-Use Stethoscopes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E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40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E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372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ileron Bold"/>
                        </a:rPr>
                        <a:t>Prevents Contamination Between Patients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372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ileron Bold"/>
                        </a:rPr>
                        <a:t>Always Provides Aseptic Patient Contact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372"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 Bold"/>
                        </a:rPr>
                        <a:t>Fully Effective Against Pathogens (Including MDROs)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372">
                <a:tc>
                  <a:txBody>
                    <a:bodyPr/>
                    <a:lstStyle/>
                    <a:p>
                      <a:pPr algn="l">
                        <a:lnSpc>
                          <a:spcPts val="2374"/>
                        </a:lnSpc>
                        <a:defRPr/>
                      </a:pPr>
                      <a:r>
                        <a:rPr lang="en-US" sz="1696">
                          <a:solidFill>
                            <a:srgbClr val="000000"/>
                          </a:solidFill>
                          <a:latin typeface="Aileron Bold"/>
                        </a:rPr>
                        <a:t>Mitigates Transmission Between Clinicians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372">
                <a:tc>
                  <a:txBody>
                    <a:bodyPr/>
                    <a:lstStyle/>
                    <a:p>
                      <a:pPr algn="l">
                        <a:lnSpc>
                          <a:spcPts val="2374"/>
                        </a:lnSpc>
                        <a:defRPr/>
                      </a:pPr>
                      <a:r>
                        <a:rPr lang="en-US" sz="1696">
                          <a:solidFill>
                            <a:srgbClr val="000000"/>
                          </a:solidFill>
                          <a:latin typeface="Aileron Bold"/>
                        </a:rPr>
                        <a:t>Rapid To Use (&lt;2 Seconds)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020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ileron Bold"/>
                        </a:rPr>
                        <a:t>Does Not Impair Auscultation Quality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372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ileron Bold"/>
                        </a:rPr>
                        <a:t>Cost-Effective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1372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ileron Bold"/>
                        </a:rPr>
                        <a:t>Data Capture (Usage &amp; Supply)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7271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ileron Bold"/>
                        </a:rPr>
                        <a:t>Does Not Degrade Stethoscope</a:t>
                      </a: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9"/>
                        </a:lnSpc>
                        <a:defRPr/>
                      </a:pPr>
                      <a:endParaRPr lang="en-US" sz="1100"/>
                    </a:p>
                  </a:txBody>
                  <a:tcPr marL="149597" marR="149597" marT="149597" marB="149597" anchor="ctr">
                    <a:lnL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0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8301573" y="1280419"/>
            <a:ext cx="1398024" cy="443820"/>
          </a:xfrm>
          <a:custGeom>
            <a:avLst/>
            <a:gdLst/>
            <a:ahLst/>
            <a:cxnLst/>
            <a:rect l="l" t="t" r="r" b="b"/>
            <a:pathLst>
              <a:path w="1398024" h="443820">
                <a:moveTo>
                  <a:pt x="0" y="0"/>
                </a:moveTo>
                <a:lnTo>
                  <a:pt x="1398024" y="0"/>
                </a:lnTo>
                <a:lnTo>
                  <a:pt x="1398024" y="443821"/>
                </a:lnTo>
                <a:lnTo>
                  <a:pt x="0" y="44382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63638" y="2054318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5" y="0"/>
                </a:lnTo>
                <a:lnTo>
                  <a:pt x="338495" y="338495"/>
                </a:lnTo>
                <a:lnTo>
                  <a:pt x="0" y="33849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863638" y="2657484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5" y="0"/>
                </a:lnTo>
                <a:lnTo>
                  <a:pt x="338495" y="338494"/>
                </a:lnTo>
                <a:lnTo>
                  <a:pt x="0" y="33849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03800" y="3919416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1" y="0"/>
                </a:lnTo>
                <a:lnTo>
                  <a:pt x="458171" y="346493"/>
                </a:lnTo>
                <a:lnTo>
                  <a:pt x="0" y="346493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863638" y="6379998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5" y="0"/>
                </a:lnTo>
                <a:lnTo>
                  <a:pt x="338495" y="338495"/>
                </a:lnTo>
                <a:lnTo>
                  <a:pt x="0" y="33849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863638" y="7012801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5" y="0"/>
                </a:lnTo>
                <a:lnTo>
                  <a:pt x="338495" y="338495"/>
                </a:lnTo>
                <a:lnTo>
                  <a:pt x="0" y="33849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319575" y="2046321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1" y="0"/>
                </a:lnTo>
                <a:lnTo>
                  <a:pt x="458171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773667" y="2046321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1" y="0"/>
                </a:lnTo>
                <a:lnTo>
                  <a:pt x="458171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773667" y="2680499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1" y="0"/>
                </a:lnTo>
                <a:lnTo>
                  <a:pt x="458171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773667" y="3260649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1" y="0"/>
                </a:lnTo>
                <a:lnTo>
                  <a:pt x="458171" y="346493"/>
                </a:lnTo>
                <a:lnTo>
                  <a:pt x="0" y="346493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773667" y="3907909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1" y="0"/>
                </a:lnTo>
                <a:lnTo>
                  <a:pt x="458171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773667" y="4539628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1" y="0"/>
                </a:lnTo>
                <a:lnTo>
                  <a:pt x="458171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771499" y="5162312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2" y="0"/>
                </a:lnTo>
                <a:lnTo>
                  <a:pt x="458172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773125" y="5765384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1" y="0"/>
                </a:lnTo>
                <a:lnTo>
                  <a:pt x="458171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8771499" y="6380559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2" y="0"/>
                </a:lnTo>
                <a:lnTo>
                  <a:pt x="458172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773667" y="7035255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1" y="0"/>
                </a:lnTo>
                <a:lnTo>
                  <a:pt x="458171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348572" y="3934434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4" y="0"/>
                </a:lnTo>
                <a:lnTo>
                  <a:pt x="338494" y="338494"/>
                </a:lnTo>
                <a:lnTo>
                  <a:pt x="0" y="33849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349656" y="5177746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4" y="0"/>
                </a:lnTo>
                <a:lnTo>
                  <a:pt x="338494" y="338495"/>
                </a:lnTo>
                <a:lnTo>
                  <a:pt x="0" y="33849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351281" y="5784328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5" y="0"/>
                </a:lnTo>
                <a:lnTo>
                  <a:pt x="338495" y="338495"/>
                </a:lnTo>
                <a:lnTo>
                  <a:pt x="0" y="33849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7289817" y="7035255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2" y="0"/>
                </a:lnTo>
                <a:lnTo>
                  <a:pt x="458172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flipV="1">
            <a:off x="8171395" y="7490716"/>
            <a:ext cx="1659322" cy="384"/>
          </a:xfrm>
          <a:prstGeom prst="line">
            <a:avLst/>
          </a:prstGeom>
          <a:ln w="114300" cap="flat">
            <a:solidFill>
              <a:srgbClr val="1F991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flipV="1">
            <a:off x="8182234" y="1180295"/>
            <a:ext cx="1625620" cy="2301"/>
          </a:xfrm>
          <a:prstGeom prst="line">
            <a:avLst/>
          </a:prstGeom>
          <a:ln w="114300" cap="flat">
            <a:solidFill>
              <a:srgbClr val="1F991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flipV="1">
            <a:off x="8225743" y="1123658"/>
            <a:ext cx="0" cy="6367058"/>
          </a:xfrm>
          <a:prstGeom prst="line">
            <a:avLst/>
          </a:prstGeom>
          <a:ln w="114300" cap="flat">
            <a:solidFill>
              <a:srgbClr val="1F991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942785" y="660206"/>
            <a:ext cx="7928931" cy="3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355">
                <a:solidFill>
                  <a:srgbClr val="000000"/>
                </a:solidFill>
                <a:latin typeface="Open Sans"/>
              </a:rPr>
              <a:t>Only The DiskCover System Can Fulfill All Key Attributes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568092" y="695487"/>
            <a:ext cx="453988" cy="210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"/>
              </a:lnSpc>
            </a:pPr>
            <a:r>
              <a:rPr lang="en-US" sz="1321">
                <a:solidFill>
                  <a:srgbClr val="000000"/>
                </a:solidFill>
                <a:latin typeface="Aileron Bold"/>
              </a:rPr>
              <a:t>1</a:t>
            </a:r>
          </a:p>
        </p:txBody>
      </p:sp>
      <p:sp>
        <p:nvSpPr>
          <p:cNvPr id="31" name="Freeform 31"/>
          <p:cNvSpPr/>
          <p:nvPr/>
        </p:nvSpPr>
        <p:spPr>
          <a:xfrm>
            <a:off x="7349656" y="6379998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4" y="0"/>
                </a:lnTo>
                <a:lnTo>
                  <a:pt x="338494" y="338495"/>
                </a:lnTo>
                <a:lnTo>
                  <a:pt x="0" y="33849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5806509" y="5754366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2" y="0"/>
                </a:lnTo>
                <a:lnTo>
                  <a:pt x="458172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5804883" y="5151293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2" y="0"/>
                </a:lnTo>
                <a:lnTo>
                  <a:pt x="458172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5863638" y="2657484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5" y="0"/>
                </a:lnTo>
                <a:lnTo>
                  <a:pt x="338495" y="338494"/>
                </a:lnTo>
                <a:lnTo>
                  <a:pt x="0" y="33849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5863638" y="3283664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5" y="0"/>
                </a:lnTo>
                <a:lnTo>
                  <a:pt x="338495" y="338495"/>
                </a:lnTo>
                <a:lnTo>
                  <a:pt x="0" y="33849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5863638" y="4555624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5" y="0"/>
                </a:lnTo>
                <a:lnTo>
                  <a:pt x="338495" y="338494"/>
                </a:lnTo>
                <a:lnTo>
                  <a:pt x="0" y="33849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7319575" y="4547626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1" y="0"/>
                </a:lnTo>
                <a:lnTo>
                  <a:pt x="458171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7348572" y="2657484"/>
            <a:ext cx="338495" cy="338495"/>
          </a:xfrm>
          <a:custGeom>
            <a:avLst/>
            <a:gdLst/>
            <a:ahLst/>
            <a:cxnLst/>
            <a:rect l="l" t="t" r="r" b="b"/>
            <a:pathLst>
              <a:path w="338495" h="338495">
                <a:moveTo>
                  <a:pt x="0" y="0"/>
                </a:moveTo>
                <a:lnTo>
                  <a:pt x="338494" y="0"/>
                </a:lnTo>
                <a:lnTo>
                  <a:pt x="338494" y="338494"/>
                </a:lnTo>
                <a:lnTo>
                  <a:pt x="0" y="33849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7319575" y="3272157"/>
            <a:ext cx="458172" cy="346492"/>
          </a:xfrm>
          <a:custGeom>
            <a:avLst/>
            <a:gdLst/>
            <a:ahLst/>
            <a:cxnLst/>
            <a:rect l="l" t="t" r="r" b="b"/>
            <a:pathLst>
              <a:path w="458172" h="346492">
                <a:moveTo>
                  <a:pt x="0" y="0"/>
                </a:moveTo>
                <a:lnTo>
                  <a:pt x="458171" y="0"/>
                </a:lnTo>
                <a:lnTo>
                  <a:pt x="458171" y="346492"/>
                </a:lnTo>
                <a:lnTo>
                  <a:pt x="0" y="34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5255110" y="1897529"/>
            <a:ext cx="2916285" cy="5607831"/>
            <a:chOff x="0" y="0"/>
            <a:chExt cx="841441" cy="16180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41441" cy="1618038"/>
            </a:xfrm>
            <a:custGeom>
              <a:avLst/>
              <a:gdLst/>
              <a:ahLst/>
              <a:cxnLst/>
              <a:rect l="l" t="t" r="r" b="b"/>
              <a:pathLst>
                <a:path w="841441" h="1618038">
                  <a:moveTo>
                    <a:pt x="0" y="0"/>
                  </a:moveTo>
                  <a:lnTo>
                    <a:pt x="841441" y="0"/>
                  </a:lnTo>
                  <a:lnTo>
                    <a:pt x="841441" y="1618038"/>
                  </a:lnTo>
                  <a:lnTo>
                    <a:pt x="0" y="1618038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841441" cy="1637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43" name="AutoShape 43"/>
          <p:cNvSpPr/>
          <p:nvPr/>
        </p:nvSpPr>
        <p:spPr>
          <a:xfrm flipV="1">
            <a:off x="9773568" y="1123658"/>
            <a:ext cx="0" cy="6367058"/>
          </a:xfrm>
          <a:prstGeom prst="line">
            <a:avLst/>
          </a:prstGeom>
          <a:ln w="114300" cap="flat">
            <a:solidFill>
              <a:srgbClr val="1F991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3887911" y="7486310"/>
            <a:ext cx="2038679" cy="2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7"/>
              </a:lnSpc>
            </a:pPr>
            <a:r>
              <a:rPr lang="en-US" sz="1483">
                <a:solidFill>
                  <a:srgbClr val="000000"/>
                </a:solidFill>
                <a:latin typeface="Open Sans"/>
              </a:rPr>
              <a:t>Table 2 (Adapted)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527639" y="7469267"/>
            <a:ext cx="335999" cy="16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0"/>
              </a:lnSpc>
            </a:pPr>
            <a:r>
              <a:rPr lang="en-US" sz="977">
                <a:solidFill>
                  <a:srgbClr val="000000"/>
                </a:solidFill>
                <a:latin typeface="Aileron Bold"/>
              </a:rPr>
              <a:t>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2801" y="1360722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008769" y="7294966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2" y="0"/>
                </a:lnTo>
                <a:lnTo>
                  <a:pt x="651562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2801" y="777426"/>
            <a:ext cx="9277530" cy="50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7"/>
              </a:lnSpc>
            </a:pPr>
            <a:r>
              <a:rPr lang="en-US" sz="3538" spc="141">
                <a:solidFill>
                  <a:srgbClr val="000000"/>
                </a:solidFill>
                <a:latin typeface="Open Sans Light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801" y="1733949"/>
            <a:ext cx="9277530" cy="42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568" lvl="1" indent="-156784">
              <a:lnSpc>
                <a:spcPts val="1626"/>
              </a:lnSpc>
              <a:buFont typeface="Arial"/>
              <a:buChar char="•"/>
            </a:pPr>
            <a:r>
              <a:rPr lang="en-US" sz="1452">
                <a:solidFill>
                  <a:srgbClr val="000000"/>
                </a:solidFill>
                <a:latin typeface="Open Sans Light"/>
              </a:rPr>
              <a:t>Peacock, W. Frank, et al. “</a:t>
            </a:r>
            <a:r>
              <a:rPr lang="en-US" sz="1452">
                <a:solidFill>
                  <a:srgbClr val="000000"/>
                </a:solidFill>
                <a:latin typeface="Open Sans Light Bold"/>
              </a:rPr>
              <a:t>A new normal for the clinician’s third hand: Stethoscope Hygiene and infection prevention.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” </a:t>
            </a:r>
            <a:r>
              <a:rPr lang="en-US" sz="1452">
                <a:solidFill>
                  <a:srgbClr val="000000"/>
                </a:solidFill>
                <a:latin typeface="Open Sans Light Italics"/>
              </a:rPr>
              <a:t>American Journal of Infection Control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, vol. 51, no. 1, Jan. 2023, pp. 114–118.</a:t>
            </a:r>
          </a:p>
          <a:p>
            <a:pPr marL="313568" lvl="1" indent="-156784">
              <a:lnSpc>
                <a:spcPts val="1626"/>
              </a:lnSpc>
              <a:buFont typeface="Arial"/>
              <a:buChar char="•"/>
            </a:pPr>
            <a:r>
              <a:rPr lang="en-US" sz="1452">
                <a:solidFill>
                  <a:srgbClr val="000000"/>
                </a:solidFill>
                <a:latin typeface="Open Sans Light"/>
              </a:rPr>
              <a:t>Longtin, Yves, et al. “</a:t>
            </a:r>
            <a:r>
              <a:rPr lang="en-US" sz="1452">
                <a:solidFill>
                  <a:srgbClr val="000000"/>
                </a:solidFill>
                <a:latin typeface="Open Sans Light Bold"/>
              </a:rPr>
              <a:t>Contamination of stethoscopes and physicians’ hands after a physical examination.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” </a:t>
            </a:r>
            <a:r>
              <a:rPr lang="en-US" sz="1452">
                <a:solidFill>
                  <a:srgbClr val="000000"/>
                </a:solidFill>
                <a:latin typeface="Open Sans Light Italics"/>
              </a:rPr>
              <a:t>Mayo Clinic Proceedings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, vol. 89, no. 3, Mar. 2014, pp. 291–299.</a:t>
            </a:r>
          </a:p>
          <a:p>
            <a:pPr marL="313568" lvl="1" indent="-156784">
              <a:lnSpc>
                <a:spcPts val="1626"/>
              </a:lnSpc>
              <a:buFont typeface="Arial"/>
              <a:buChar char="•"/>
            </a:pPr>
            <a:r>
              <a:rPr lang="en-US" sz="1452">
                <a:solidFill>
                  <a:srgbClr val="000000"/>
                </a:solidFill>
                <a:latin typeface="Open Sans Light"/>
              </a:rPr>
              <a:t>Frank Peacock, W., et al. “</a:t>
            </a:r>
            <a:r>
              <a:rPr lang="en-US" sz="1452">
                <a:solidFill>
                  <a:srgbClr val="000000"/>
                </a:solidFill>
                <a:latin typeface="Open Sans Light Bold"/>
              </a:rPr>
              <a:t>Our third hand: Stethoscope hygiene in the era of alcohol-resistant organisms.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” </a:t>
            </a:r>
            <a:r>
              <a:rPr lang="en-US" sz="1452">
                <a:solidFill>
                  <a:srgbClr val="000000"/>
                </a:solidFill>
                <a:latin typeface="Open Sans Light Italics"/>
              </a:rPr>
              <a:t>The American Journal of Medicine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, vol. 136, no. 6, June 2023, pp. 551–554.</a:t>
            </a:r>
          </a:p>
          <a:p>
            <a:pPr marL="313568" lvl="1" indent="-156784">
              <a:lnSpc>
                <a:spcPts val="1626"/>
              </a:lnSpc>
              <a:buFont typeface="Arial"/>
              <a:buChar char="•"/>
            </a:pPr>
            <a:r>
              <a:rPr lang="en-US" sz="1452">
                <a:solidFill>
                  <a:srgbClr val="000000"/>
                </a:solidFill>
                <a:latin typeface="Open Sans Light"/>
              </a:rPr>
              <a:t>Jenkins, Ian Harold, et al. “</a:t>
            </a:r>
            <a:r>
              <a:rPr lang="en-US" sz="1452">
                <a:solidFill>
                  <a:srgbClr val="000000"/>
                </a:solidFill>
                <a:latin typeface="Open Sans Light Bold"/>
              </a:rPr>
              <a:t>The third hand: Low rates of stethoscope hygiene on General Medical Services.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” </a:t>
            </a:r>
            <a:r>
              <a:rPr lang="en-US" sz="1452">
                <a:solidFill>
                  <a:srgbClr val="000000"/>
                </a:solidFill>
                <a:latin typeface="Open Sans Light Italics"/>
              </a:rPr>
              <a:t>Journal of Hospital Medicine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, vol. 10, no. 7, 2 Apr. 2015, pp. 457–458.</a:t>
            </a:r>
          </a:p>
          <a:p>
            <a:pPr marL="313568" lvl="1" indent="-156784">
              <a:lnSpc>
                <a:spcPts val="1626"/>
              </a:lnSpc>
              <a:buFont typeface="Arial"/>
              <a:buChar char="•"/>
            </a:pPr>
            <a:r>
              <a:rPr lang="en-US" sz="1452">
                <a:solidFill>
                  <a:srgbClr val="000000"/>
                </a:solidFill>
                <a:latin typeface="Open Sans Light"/>
              </a:rPr>
              <a:t>Kalra, Sarathi, et al. “</a:t>
            </a:r>
            <a:r>
              <a:rPr lang="en-US" sz="1452">
                <a:solidFill>
                  <a:srgbClr val="000000"/>
                </a:solidFill>
                <a:latin typeface="Open Sans Light Bold"/>
              </a:rPr>
              <a:t>Aseptic Disposable Stethoscope Barrier: Acoustically Invisible and Superior to Disposable Stethoscopes.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” Mayo Clinic Proceedings, vol. 96, no. 1, Jan. 2021, pp. 263–264, https://doi.org/10.1016/j.mayocp.2020.10.029.</a:t>
            </a:r>
          </a:p>
          <a:p>
            <a:pPr marL="313568" lvl="1" indent="-156784">
              <a:lnSpc>
                <a:spcPts val="1626"/>
              </a:lnSpc>
              <a:buFont typeface="Arial"/>
              <a:buChar char="•"/>
            </a:pPr>
            <a:r>
              <a:rPr lang="en-US" sz="1452">
                <a:solidFill>
                  <a:srgbClr val="000000"/>
                </a:solidFill>
                <a:latin typeface="Open Sans Light"/>
              </a:rPr>
              <a:t>Knecht, Vincent R., et al. “</a:t>
            </a:r>
            <a:r>
              <a:rPr lang="en-US" sz="1452">
                <a:solidFill>
                  <a:srgbClr val="000000"/>
                </a:solidFill>
                <a:latin typeface="Open Sans Light Bold"/>
              </a:rPr>
              <a:t>Molecular analysis of bacterial contamination on stethoscopes in an intensive care unit.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” </a:t>
            </a:r>
            <a:r>
              <a:rPr lang="en-US" sz="1452">
                <a:solidFill>
                  <a:srgbClr val="000000"/>
                </a:solidFill>
                <a:latin typeface="Open Sans Light Italics"/>
              </a:rPr>
              <a:t>Infection Control &amp; Hospital Epidemiology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, vol. 40, no. 2, 12 Dec. 2018, pp. 171–177.</a:t>
            </a:r>
          </a:p>
          <a:p>
            <a:pPr marL="313568" lvl="1" indent="-156784">
              <a:lnSpc>
                <a:spcPts val="1626"/>
              </a:lnSpc>
              <a:buFont typeface="Arial"/>
              <a:buChar char="•"/>
            </a:pPr>
            <a:r>
              <a:rPr lang="en-US" sz="1452">
                <a:solidFill>
                  <a:srgbClr val="000000"/>
                </a:solidFill>
                <a:latin typeface="Open Sans Light"/>
              </a:rPr>
              <a:t>Vasudevan, Rajiv, et al. “</a:t>
            </a:r>
            <a:r>
              <a:rPr lang="en-US" sz="1452">
                <a:solidFill>
                  <a:srgbClr val="000000"/>
                </a:solidFill>
                <a:latin typeface="Open Sans Light Bold"/>
              </a:rPr>
              <a:t>Aseptic barriers allow a clean contact for contaminated stethoscope diaphragms.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” </a:t>
            </a:r>
            <a:r>
              <a:rPr lang="en-US" sz="1452">
                <a:solidFill>
                  <a:srgbClr val="000000"/>
                </a:solidFill>
                <a:latin typeface="Open Sans Light Italics"/>
              </a:rPr>
              <a:t>Mayo Clinic Proceedings: Innovations, Quality &amp; Outcomes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, vol. 4, no. 1, Feb. 2020, pp. 21–30.</a:t>
            </a:r>
          </a:p>
          <a:p>
            <a:pPr marL="313568" lvl="1" indent="-156784">
              <a:lnSpc>
                <a:spcPts val="1626"/>
              </a:lnSpc>
              <a:buFont typeface="Arial"/>
              <a:buChar char="•"/>
            </a:pPr>
            <a:r>
              <a:rPr lang="en-US" sz="1452">
                <a:solidFill>
                  <a:srgbClr val="000000"/>
                </a:solidFill>
                <a:latin typeface="Open Sans Light"/>
              </a:rPr>
              <a:t>Peacock, W. Frank, et al. “</a:t>
            </a:r>
            <a:r>
              <a:rPr lang="en-US" sz="1452">
                <a:solidFill>
                  <a:srgbClr val="000000"/>
                </a:solidFill>
                <a:latin typeface="Open Sans Light Bold"/>
              </a:rPr>
              <a:t>Stethoscope hygiene, workflow, and Patient Safety: The crux of healthcare associated infections.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” I</a:t>
            </a:r>
            <a:r>
              <a:rPr lang="en-US" sz="1452">
                <a:solidFill>
                  <a:srgbClr val="000000"/>
                </a:solidFill>
                <a:latin typeface="Open Sans Light Italics"/>
              </a:rPr>
              <a:t>nternational Journal of Health Policy Planning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, vol. 2, no. 1, 6 Mar. 2023.</a:t>
            </a:r>
          </a:p>
          <a:p>
            <a:pPr marL="313568" lvl="1" indent="-156784">
              <a:lnSpc>
                <a:spcPts val="1626"/>
              </a:lnSpc>
              <a:buFont typeface="Arial"/>
              <a:buChar char="•"/>
            </a:pPr>
            <a:r>
              <a:rPr lang="en-US" sz="1452">
                <a:solidFill>
                  <a:srgbClr val="000000"/>
                </a:solidFill>
                <a:latin typeface="Open Sans Light"/>
              </a:rPr>
              <a:t>Kalra, Sarathi, Alpesh Amin, et al. “</a:t>
            </a:r>
            <a:r>
              <a:rPr lang="en-US" sz="1452">
                <a:solidFill>
                  <a:srgbClr val="000000"/>
                </a:solidFill>
                <a:latin typeface="Open Sans Light Bold"/>
              </a:rPr>
              <a:t>Stethoscope hygiene: A call to action. recommendations to update the CDC guidelines.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” I</a:t>
            </a:r>
            <a:r>
              <a:rPr lang="en-US" sz="1452">
                <a:solidFill>
                  <a:srgbClr val="000000"/>
                </a:solidFill>
                <a:latin typeface="Open Sans Light Italics"/>
              </a:rPr>
              <a:t>nfection Control &amp; Hospital Epidemiology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, vol. 42, no. 6, 19 May 2021, pp. 740–742.</a:t>
            </a:r>
          </a:p>
          <a:p>
            <a:pPr marL="313568" lvl="1" indent="-156784">
              <a:lnSpc>
                <a:spcPts val="1626"/>
              </a:lnSpc>
              <a:buFont typeface="Arial"/>
              <a:buChar char="•"/>
            </a:pPr>
            <a:r>
              <a:rPr lang="en-US" sz="1452">
                <a:solidFill>
                  <a:srgbClr val="000000"/>
                </a:solidFill>
                <a:latin typeface="Open Sans Light"/>
              </a:rPr>
              <a:t>Peacock, W. Frank. “</a:t>
            </a:r>
            <a:r>
              <a:rPr lang="en-US" sz="1452">
                <a:solidFill>
                  <a:srgbClr val="000000"/>
                </a:solidFill>
                <a:latin typeface="Open Sans Light Bold"/>
              </a:rPr>
              <a:t>The Hidden Expense of Stethoscope Hygiene vs The Real Costs of Failure.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” </a:t>
            </a:r>
            <a:r>
              <a:rPr lang="en-US" sz="1452">
                <a:solidFill>
                  <a:srgbClr val="000000"/>
                </a:solidFill>
                <a:latin typeface="Open Sans Light Italics"/>
              </a:rPr>
              <a:t>Clinical and Experimental Emergency Medicine. </a:t>
            </a:r>
            <a:r>
              <a:rPr lang="en-US" sz="1452">
                <a:solidFill>
                  <a:srgbClr val="000000"/>
                </a:solidFill>
                <a:latin typeface="Open Sans Light"/>
              </a:rPr>
              <a:t>11 Jan. 2024, https://doi.org/10.15441/ceem.23.161.</a:t>
            </a:r>
          </a:p>
        </p:txBody>
      </p:sp>
      <p:sp>
        <p:nvSpPr>
          <p:cNvPr id="8" name="Freeform 8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6250" y="602166"/>
            <a:ext cx="10144650" cy="7170234"/>
            <a:chOff x="0" y="0"/>
            <a:chExt cx="13526200" cy="95603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526200" cy="9560313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3485512" y="937375"/>
            <a:ext cx="3087375" cy="1320259"/>
          </a:xfrm>
          <a:custGeom>
            <a:avLst/>
            <a:gdLst/>
            <a:ahLst/>
            <a:cxnLst/>
            <a:rect l="l" t="t" r="r" b="b"/>
            <a:pathLst>
              <a:path w="3087375" h="1320259">
                <a:moveTo>
                  <a:pt x="0" y="0"/>
                </a:moveTo>
                <a:lnTo>
                  <a:pt x="3087376" y="0"/>
                </a:lnTo>
                <a:lnTo>
                  <a:pt x="3087376" y="1320259"/>
                </a:lnTo>
                <a:lnTo>
                  <a:pt x="0" y="132025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431079" y="6241180"/>
            <a:ext cx="3109992" cy="905803"/>
          </a:xfrm>
          <a:custGeom>
            <a:avLst/>
            <a:gdLst/>
            <a:ahLst/>
            <a:cxnLst/>
            <a:rect l="l" t="t" r="r" b="b"/>
            <a:pathLst>
              <a:path w="3109992" h="905803">
                <a:moveTo>
                  <a:pt x="0" y="0"/>
                </a:moveTo>
                <a:lnTo>
                  <a:pt x="3109992" y="0"/>
                </a:lnTo>
                <a:lnTo>
                  <a:pt x="3109992" y="905803"/>
                </a:lnTo>
                <a:lnTo>
                  <a:pt x="0" y="90580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ASEPTISCOPE, INC.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9460" y="3004510"/>
            <a:ext cx="6953230" cy="1102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6"/>
              </a:lnSpc>
            </a:pPr>
            <a:r>
              <a:rPr lang="en-US" sz="7622" dirty="0">
                <a:solidFill>
                  <a:srgbClr val="FFDE59"/>
                </a:solidFill>
                <a:latin typeface="Public Sans Bold"/>
              </a:rPr>
              <a:t>GET STARTED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2042" y="4639942"/>
            <a:ext cx="10070442" cy="591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0"/>
              </a:lnSpc>
            </a:pPr>
            <a:r>
              <a:rPr lang="en-US" sz="4116" dirty="0">
                <a:solidFill>
                  <a:srgbClr val="F8C409"/>
                </a:solidFill>
                <a:latin typeface="Open Sans"/>
              </a:rPr>
              <a:t>Quote | Purchase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6578" y="7263710"/>
            <a:ext cx="7802642" cy="321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900" spc="108" dirty="0">
                <a:solidFill>
                  <a:srgbClr val="FFFFFF"/>
                </a:solidFill>
                <a:latin typeface="Open Sans Light"/>
              </a:rPr>
              <a:t>© 2019 ASEPTISCOPE, INC. ALL RIGHTS RESERVED. ASEPTISCOPE, DISKCOVER, AND RELATED LOGOS ARE REGISTERED TRADEMARKS OF ASEPTISCOPE, INC. LBL-1075-00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BACKGROUND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967208"/>
            <a:ext cx="4724566" cy="7504192"/>
            <a:chOff x="0" y="0"/>
            <a:chExt cx="6299422" cy="1000558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99422" cy="10005589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438077" y="3999959"/>
            <a:ext cx="3612722" cy="22828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0"/>
              </a:lnSpc>
            </a:pPr>
            <a:r>
              <a:rPr lang="en-US" sz="3259" dirty="0">
                <a:solidFill>
                  <a:srgbClr val="F8C409"/>
                </a:solidFill>
                <a:latin typeface="Open Sans Light"/>
              </a:rPr>
              <a:t>Diligent Hand Hygiene Efforts are </a:t>
            </a:r>
            <a:r>
              <a:rPr lang="en-US" sz="3259" dirty="0">
                <a:solidFill>
                  <a:srgbClr val="F8C409"/>
                </a:solidFill>
                <a:latin typeface="Open Sans Light Bold"/>
              </a:rPr>
              <a:t>Undermined</a:t>
            </a:r>
            <a:r>
              <a:rPr lang="en-US" sz="3259" dirty="0">
                <a:solidFill>
                  <a:srgbClr val="F8C409"/>
                </a:solidFill>
                <a:latin typeface="Open Sans Light"/>
              </a:rPr>
              <a:t> by Weak Stethoscope Hygiene</a:t>
            </a:r>
          </a:p>
        </p:txBody>
      </p:sp>
      <p:sp>
        <p:nvSpPr>
          <p:cNvPr id="7" name="Freeform 7"/>
          <p:cNvSpPr/>
          <p:nvPr/>
        </p:nvSpPr>
        <p:spPr>
          <a:xfrm>
            <a:off x="438077" y="6553732"/>
            <a:ext cx="1249042" cy="112914"/>
          </a:xfrm>
          <a:custGeom>
            <a:avLst/>
            <a:gdLst/>
            <a:ahLst/>
            <a:cxnLst/>
            <a:rect l="l" t="t" r="r" b="b"/>
            <a:pathLst>
              <a:path w="1249042" h="112914">
                <a:moveTo>
                  <a:pt x="0" y="0"/>
                </a:moveTo>
                <a:lnTo>
                  <a:pt x="1249042" y="0"/>
                </a:lnTo>
                <a:lnTo>
                  <a:pt x="1249042" y="112914"/>
                </a:lnTo>
                <a:lnTo>
                  <a:pt x="0" y="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03093" b="-50309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193470" y="952728"/>
            <a:ext cx="4466860" cy="117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4"/>
              </a:lnSpc>
            </a:pPr>
            <a:r>
              <a:rPr lang="en-US" sz="3424" spc="410">
                <a:solidFill>
                  <a:srgbClr val="183E85"/>
                </a:solidFill>
                <a:latin typeface="Open Sans Light Bold"/>
              </a:rPr>
              <a:t>THE CLINICIAN'S THIRD HAND:</a:t>
            </a:r>
          </a:p>
        </p:txBody>
      </p:sp>
      <p:sp>
        <p:nvSpPr>
          <p:cNvPr id="9" name="Freeform 9"/>
          <p:cNvSpPr/>
          <p:nvPr/>
        </p:nvSpPr>
        <p:spPr>
          <a:xfrm>
            <a:off x="5179819" y="2903435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1" y="0"/>
                </a:lnTo>
                <a:lnTo>
                  <a:pt x="651561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193470" y="3349580"/>
            <a:ext cx="4466860" cy="331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3"/>
              </a:lnSpc>
            </a:pPr>
            <a:r>
              <a:rPr lang="en-US" sz="2076" spc="62">
                <a:solidFill>
                  <a:srgbClr val="000000"/>
                </a:solidFill>
                <a:latin typeface="Open Sans Light"/>
              </a:rPr>
              <a:t>Just like a clinician’s hands, </a:t>
            </a:r>
          </a:p>
          <a:p>
            <a:pPr>
              <a:lnSpc>
                <a:spcPts val="3363"/>
              </a:lnSpc>
            </a:pPr>
            <a:r>
              <a:rPr lang="en-US" sz="2076" spc="62">
                <a:solidFill>
                  <a:srgbClr val="14407F"/>
                </a:solidFill>
                <a:latin typeface="Open Sans Light Bold"/>
              </a:rPr>
              <a:t>stethoscopes harbor dangerous contaminants and organisms</a:t>
            </a:r>
            <a:r>
              <a:rPr lang="en-US" sz="2076" spc="62">
                <a:solidFill>
                  <a:srgbClr val="000000"/>
                </a:solidFill>
                <a:latin typeface="Open Sans Light Bold Italics"/>
              </a:rPr>
              <a:t>.</a:t>
            </a:r>
            <a:r>
              <a:rPr lang="en-US" sz="2076" spc="62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>
              <a:lnSpc>
                <a:spcPts val="3363"/>
              </a:lnSpc>
            </a:pPr>
            <a:endParaRPr lang="en-US" sz="2076" spc="62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3363"/>
              </a:lnSpc>
            </a:pPr>
            <a:r>
              <a:rPr lang="en-US" sz="2076" spc="62">
                <a:solidFill>
                  <a:srgbClr val="000000"/>
                </a:solidFill>
                <a:latin typeface="Open Sans Light"/>
              </a:rPr>
              <a:t>Common methods of hygiene</a:t>
            </a:r>
            <a:r>
              <a:rPr lang="en-US" sz="2076" spc="62">
                <a:solidFill>
                  <a:srgbClr val="14407F"/>
                </a:solidFill>
                <a:latin typeface="Open Sans Light Bold"/>
              </a:rPr>
              <a:t> do not demonstrate complete efficacy</a:t>
            </a:r>
            <a:r>
              <a:rPr lang="en-US" sz="2076" spc="62">
                <a:solidFill>
                  <a:srgbClr val="000000"/>
                </a:solidFill>
                <a:latin typeface="Open Sans Light"/>
              </a:rPr>
              <a:t>, and can even contribute to additional risks of infection.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93470" y="2170673"/>
            <a:ext cx="4366784" cy="57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1"/>
              </a:lnSpc>
              <a:spcBef>
                <a:spcPct val="0"/>
              </a:spcBef>
            </a:pPr>
            <a:r>
              <a:rPr lang="en-US" sz="3429" spc="411">
                <a:solidFill>
                  <a:srgbClr val="514639"/>
                </a:solidFill>
                <a:latin typeface="Open Sans Light Bold"/>
              </a:rPr>
              <a:t>The Stethoscope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281160" y="4073595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76751" y="5824759"/>
            <a:ext cx="324332" cy="2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6"/>
              </a:lnSpc>
            </a:pPr>
            <a:r>
              <a:rPr lang="en-US" sz="1764">
                <a:solidFill>
                  <a:srgbClr val="F8C409"/>
                </a:solidFill>
                <a:latin typeface="Open Sans Light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02066" y="6216145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ALCOHOL CLEANING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320538" y="1120078"/>
            <a:ext cx="4774126" cy="7504192"/>
            <a:chOff x="0" y="0"/>
            <a:chExt cx="6365501" cy="1000558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65501" cy="10005589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5758615" y="1521490"/>
            <a:ext cx="3522545" cy="184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1"/>
              </a:lnSpc>
            </a:pPr>
            <a:r>
              <a:rPr lang="en-US" sz="3260" dirty="0">
                <a:solidFill>
                  <a:srgbClr val="F8C409"/>
                </a:solidFill>
                <a:latin typeface="Open Sans Light Bold"/>
              </a:rPr>
              <a:t>Alcohol Cleaning</a:t>
            </a:r>
          </a:p>
          <a:p>
            <a:pPr>
              <a:lnSpc>
                <a:spcPts val="3651"/>
              </a:lnSpc>
            </a:pPr>
            <a:r>
              <a:rPr lang="en-US" sz="3260" dirty="0">
                <a:solidFill>
                  <a:srgbClr val="F8C409"/>
                </a:solidFill>
                <a:latin typeface="Open Sans Light"/>
              </a:rPr>
              <a:t>Variable Effect, </a:t>
            </a:r>
          </a:p>
          <a:p>
            <a:pPr>
              <a:lnSpc>
                <a:spcPts val="3651"/>
              </a:lnSpc>
            </a:pPr>
            <a:r>
              <a:rPr lang="en-US" sz="3260" dirty="0">
                <a:solidFill>
                  <a:srgbClr val="F8C409"/>
                </a:solidFill>
                <a:latin typeface="Open Sans Light"/>
              </a:rPr>
              <a:t>Time-Consuming, &amp; Low Compliance</a:t>
            </a:r>
          </a:p>
        </p:txBody>
      </p:sp>
      <p:sp>
        <p:nvSpPr>
          <p:cNvPr id="7" name="Freeform 7"/>
          <p:cNvSpPr/>
          <p:nvPr/>
        </p:nvSpPr>
        <p:spPr>
          <a:xfrm>
            <a:off x="5758615" y="3648568"/>
            <a:ext cx="1249042" cy="112914"/>
          </a:xfrm>
          <a:custGeom>
            <a:avLst/>
            <a:gdLst/>
            <a:ahLst/>
            <a:cxnLst/>
            <a:rect l="l" t="t" r="r" b="b"/>
            <a:pathLst>
              <a:path w="1249042" h="112914">
                <a:moveTo>
                  <a:pt x="0" y="0"/>
                </a:moveTo>
                <a:lnTo>
                  <a:pt x="1249042" y="0"/>
                </a:lnTo>
                <a:lnTo>
                  <a:pt x="1249042" y="112914"/>
                </a:lnTo>
                <a:lnTo>
                  <a:pt x="0" y="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03093" b="-50309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05455" y="1857835"/>
            <a:ext cx="4466860" cy="32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1924" spc="230">
                <a:solidFill>
                  <a:srgbClr val="183E85"/>
                </a:solidFill>
                <a:latin typeface="Open Sans Light Bold"/>
              </a:rPr>
              <a:t>SUBOPTIMAL STANDARDS</a:t>
            </a:r>
          </a:p>
        </p:txBody>
      </p:sp>
      <p:sp>
        <p:nvSpPr>
          <p:cNvPr id="9" name="Freeform 9"/>
          <p:cNvSpPr/>
          <p:nvPr/>
        </p:nvSpPr>
        <p:spPr>
          <a:xfrm>
            <a:off x="391804" y="2739792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1" y="0"/>
                </a:lnTo>
                <a:lnTo>
                  <a:pt x="651561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91804" y="902612"/>
            <a:ext cx="4486282" cy="85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4"/>
              </a:lnSpc>
            </a:pPr>
            <a:r>
              <a:rPr lang="en-US" sz="5060" spc="202">
                <a:solidFill>
                  <a:srgbClr val="000000"/>
                </a:solidFill>
                <a:latin typeface="Open Sans Light"/>
              </a:rPr>
              <a:t>Background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2801" y="3063045"/>
            <a:ext cx="4489515" cy="397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3"/>
              </a:lnSpc>
            </a:pPr>
            <a:r>
              <a:rPr lang="en-US" sz="2079" spc="62">
                <a:solidFill>
                  <a:srgbClr val="000000"/>
                </a:solidFill>
                <a:latin typeface="Open Sans Light"/>
              </a:rPr>
              <a:t>Stethoscope cleaning </a:t>
            </a:r>
            <a:r>
              <a:rPr lang="en-US" sz="2079" spc="62">
                <a:solidFill>
                  <a:srgbClr val="183E85"/>
                </a:solidFill>
                <a:latin typeface="Open Sans Light Bold"/>
              </a:rPr>
              <a:t>is time-consuming (60-seconds)</a:t>
            </a:r>
            <a:r>
              <a:rPr lang="en-US" sz="2079" spc="62">
                <a:solidFill>
                  <a:srgbClr val="000000"/>
                </a:solidFill>
                <a:latin typeface="Open Sans Light"/>
              </a:rPr>
              <a:t>, seldom performed, and ineffective against resistant pathogens.   Despite cleaning, </a:t>
            </a:r>
            <a:r>
              <a:rPr lang="en-US" sz="2079" spc="62">
                <a:solidFill>
                  <a:srgbClr val="183E85"/>
                </a:solidFill>
                <a:latin typeface="Open Sans Light Bold"/>
              </a:rPr>
              <a:t>surfaces often remain contaminated</a:t>
            </a:r>
            <a:r>
              <a:rPr lang="en-US" sz="2079" spc="62">
                <a:solidFill>
                  <a:srgbClr val="000000"/>
                </a:solidFill>
                <a:latin typeface="Open Sans Light"/>
              </a:rPr>
              <a:t>. </a:t>
            </a:r>
          </a:p>
          <a:p>
            <a:pPr>
              <a:lnSpc>
                <a:spcPts val="3203"/>
              </a:lnSpc>
            </a:pPr>
            <a:endParaRPr lang="en-US" sz="2079" spc="62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3203"/>
              </a:lnSpc>
            </a:pPr>
            <a:r>
              <a:rPr lang="en-US" sz="2079" spc="62">
                <a:solidFill>
                  <a:srgbClr val="000000"/>
                </a:solidFill>
                <a:latin typeface="Open Sans Light"/>
              </a:rPr>
              <a:t>Multiple studies also indicate that </a:t>
            </a:r>
            <a:r>
              <a:rPr lang="en-US" sz="2079" spc="62">
                <a:solidFill>
                  <a:srgbClr val="183E85"/>
                </a:solidFill>
                <a:latin typeface="Open Sans Light Bold"/>
              </a:rPr>
              <a:t>clinicians rarely clean their stethoscopes.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2801" y="2248360"/>
            <a:ext cx="2515715" cy="33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sz="1940" spc="232">
                <a:solidFill>
                  <a:srgbClr val="514639"/>
                </a:solidFill>
                <a:latin typeface="Open Sans Light Bold"/>
              </a:rPr>
              <a:t>Alcohol Cleaning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399421" y="5018388"/>
            <a:ext cx="558188" cy="30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91862" y="6605304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57609" y="4209641"/>
            <a:ext cx="558188" cy="30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67208"/>
            <a:ext cx="4724566" cy="7504192"/>
            <a:chOff x="0" y="0"/>
            <a:chExt cx="6299422" cy="1000558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99422" cy="10005589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438077" y="7177826"/>
            <a:ext cx="1249042" cy="112914"/>
          </a:xfrm>
          <a:custGeom>
            <a:avLst/>
            <a:gdLst/>
            <a:ahLst/>
            <a:cxnLst/>
            <a:rect l="l" t="t" r="r" b="b"/>
            <a:pathLst>
              <a:path w="1249042" h="112914">
                <a:moveTo>
                  <a:pt x="0" y="0"/>
                </a:moveTo>
                <a:lnTo>
                  <a:pt x="1249042" y="0"/>
                </a:lnTo>
                <a:lnTo>
                  <a:pt x="1249042" y="112914"/>
                </a:lnTo>
                <a:lnTo>
                  <a:pt x="0" y="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03093" b="-50309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179819" y="2709138"/>
            <a:ext cx="651562" cy="58902"/>
          </a:xfrm>
          <a:custGeom>
            <a:avLst/>
            <a:gdLst/>
            <a:ahLst/>
            <a:cxnLst/>
            <a:rect l="l" t="t" r="r" b="b"/>
            <a:pathLst>
              <a:path w="651562" h="58902">
                <a:moveTo>
                  <a:pt x="0" y="0"/>
                </a:moveTo>
                <a:lnTo>
                  <a:pt x="651561" y="0"/>
                </a:lnTo>
                <a:lnTo>
                  <a:pt x="651561" y="58902"/>
                </a:lnTo>
                <a:lnTo>
                  <a:pt x="0" y="589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3093" b="-503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82801" y="143894"/>
            <a:ext cx="3185374" cy="233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 spc="155">
                <a:solidFill>
                  <a:srgbClr val="FFFFFF"/>
                </a:solidFill>
                <a:latin typeface="Open Sans Light"/>
              </a:rPr>
              <a:t>| SINGLE-PATIENT STETHOSCOPES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8077" y="4238560"/>
            <a:ext cx="3757776" cy="2756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0"/>
              </a:lnSpc>
            </a:pPr>
            <a:r>
              <a:rPr lang="en-US" sz="3259" dirty="0">
                <a:solidFill>
                  <a:srgbClr val="F8C409"/>
                </a:solidFill>
                <a:latin typeface="Open Sans Light Bold"/>
              </a:rPr>
              <a:t>Single-Patient Stethoscopes</a:t>
            </a:r>
          </a:p>
          <a:p>
            <a:pPr>
              <a:lnSpc>
                <a:spcPts val="3650"/>
              </a:lnSpc>
            </a:pPr>
            <a:r>
              <a:rPr lang="en-US" sz="3259" dirty="0">
                <a:solidFill>
                  <a:srgbClr val="F8C409"/>
                </a:solidFill>
                <a:latin typeface="Open Sans Light"/>
              </a:rPr>
              <a:t>Ineffective, Expensive, Cheaply Made, Poor Auscultation Quality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93470" y="1827181"/>
            <a:ext cx="4466860" cy="32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1924" spc="230">
                <a:solidFill>
                  <a:srgbClr val="183E85"/>
                </a:solidFill>
                <a:latin typeface="Open Sans Light Bold"/>
              </a:rPr>
              <a:t>SUBOPTIMAL STANDARDS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79819" y="871958"/>
            <a:ext cx="4865285" cy="92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3"/>
              </a:lnSpc>
            </a:pPr>
            <a:r>
              <a:rPr lang="en-US" sz="5487" spc="219">
                <a:solidFill>
                  <a:srgbClr val="000000"/>
                </a:solidFill>
                <a:latin typeface="Open Sans Light"/>
              </a:rPr>
              <a:t>Background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79819" y="3225240"/>
            <a:ext cx="4466860" cy="415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3"/>
              </a:lnSpc>
            </a:pPr>
            <a:r>
              <a:rPr lang="en-US" sz="2076" spc="62">
                <a:solidFill>
                  <a:srgbClr val="000000"/>
                </a:solidFill>
                <a:latin typeface="Open Sans Light"/>
              </a:rPr>
              <a:t>Meanwhile, single-patient stethoscopes </a:t>
            </a:r>
            <a:r>
              <a:rPr lang="en-US" sz="2076" spc="62">
                <a:solidFill>
                  <a:srgbClr val="14407F"/>
                </a:solidFill>
                <a:latin typeface="Open Sans Light Bold"/>
              </a:rPr>
              <a:t>have</a:t>
            </a:r>
            <a:r>
              <a:rPr lang="en-US" sz="2076" spc="62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076" spc="62">
                <a:solidFill>
                  <a:srgbClr val="183E85"/>
                </a:solidFill>
                <a:latin typeface="Open Sans Light Bold"/>
              </a:rPr>
              <a:t>reduced sound quality</a:t>
            </a:r>
            <a:r>
              <a:rPr lang="en-US" sz="2076" spc="62">
                <a:solidFill>
                  <a:srgbClr val="000000"/>
                </a:solidFill>
                <a:latin typeface="Open Sans Light"/>
              </a:rPr>
              <a:t> and may </a:t>
            </a:r>
            <a:r>
              <a:rPr lang="en-US" sz="2076" spc="62">
                <a:solidFill>
                  <a:srgbClr val="183E85"/>
                </a:solidFill>
                <a:latin typeface="Open Sans Light Bold"/>
              </a:rPr>
              <a:t>contaminate staff and patients</a:t>
            </a:r>
            <a:r>
              <a:rPr lang="en-US" sz="2076" spc="62">
                <a:solidFill>
                  <a:srgbClr val="000000"/>
                </a:solidFill>
                <a:latin typeface="Open Sans Light"/>
              </a:rPr>
              <a:t>. </a:t>
            </a:r>
          </a:p>
          <a:p>
            <a:pPr>
              <a:lnSpc>
                <a:spcPts val="3363"/>
              </a:lnSpc>
            </a:pPr>
            <a:endParaRPr lang="en-US" sz="2076" spc="62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3363"/>
              </a:lnSpc>
            </a:pPr>
            <a:r>
              <a:rPr lang="en-US" sz="2076" spc="62">
                <a:solidFill>
                  <a:srgbClr val="000000"/>
                </a:solidFill>
                <a:latin typeface="Open Sans Light"/>
              </a:rPr>
              <a:t>Practitioner and patient room stethoscopes are </a:t>
            </a:r>
            <a:r>
              <a:rPr lang="en-US" sz="2076" spc="62">
                <a:solidFill>
                  <a:srgbClr val="183E85"/>
                </a:solidFill>
                <a:latin typeface="Open Sans Light Bold"/>
              </a:rPr>
              <a:t>colonized with nosocomial pathogens</a:t>
            </a:r>
            <a:r>
              <a:rPr lang="en-US" sz="2076" spc="62">
                <a:solidFill>
                  <a:srgbClr val="000000"/>
                </a:solidFill>
                <a:latin typeface="Open Sans Light"/>
              </a:rPr>
              <a:t>, and cleaning reduces but does not always eliminate contamination.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79819" y="2217706"/>
            <a:ext cx="4209259" cy="33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sz="1940" spc="232">
                <a:solidFill>
                  <a:srgbClr val="514639"/>
                </a:solidFill>
                <a:latin typeface="Open Sans Light Bold"/>
              </a:rPr>
              <a:t>Single-Patient Stethoscopes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173689" y="6984438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9652" y="4457703"/>
            <a:ext cx="558188" cy="30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3"/>
              </a:lnSpc>
            </a:pPr>
            <a:r>
              <a:rPr lang="en-US" sz="1576" spc="47">
                <a:solidFill>
                  <a:srgbClr val="14407F"/>
                </a:solidFill>
                <a:latin typeface="Open Sans Light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527" y="3465752"/>
            <a:ext cx="10144115" cy="5397856"/>
            <a:chOff x="0" y="0"/>
            <a:chExt cx="13525487" cy="71971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525487" cy="719714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693573" y="525791"/>
            <a:ext cx="3173728" cy="1357186"/>
          </a:xfrm>
          <a:custGeom>
            <a:avLst/>
            <a:gdLst/>
            <a:ahLst/>
            <a:cxnLst/>
            <a:rect l="l" t="t" r="r" b="b"/>
            <a:pathLst>
              <a:path w="3173728" h="1357186">
                <a:moveTo>
                  <a:pt x="0" y="0"/>
                </a:moveTo>
                <a:lnTo>
                  <a:pt x="3173728" y="0"/>
                </a:lnTo>
                <a:lnTo>
                  <a:pt x="3173728" y="1357187"/>
                </a:lnTo>
                <a:lnTo>
                  <a:pt x="0" y="135718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THE DISKCOVER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5761" y="670794"/>
            <a:ext cx="4865285" cy="92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3"/>
              </a:lnSpc>
            </a:pPr>
            <a:r>
              <a:rPr lang="en-US" sz="5487" spc="219">
                <a:solidFill>
                  <a:srgbClr val="000000"/>
                </a:solidFill>
                <a:latin typeface="Open Sans Light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0713" y="1975278"/>
            <a:ext cx="9276975" cy="131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176" spc="65">
                <a:solidFill>
                  <a:srgbClr val="14407F"/>
                </a:solidFill>
                <a:latin typeface="Open Sans Light Bold"/>
              </a:rPr>
              <a:t>The DiskCover System</a:t>
            </a:r>
            <a:r>
              <a:rPr lang="en-US" sz="2176" spc="65">
                <a:solidFill>
                  <a:srgbClr val="14407F"/>
                </a:solidFill>
                <a:latin typeface="Open Sans Light"/>
              </a:rPr>
              <a:t> </a:t>
            </a:r>
            <a:r>
              <a:rPr lang="en-US" sz="2176" spc="65">
                <a:solidFill>
                  <a:srgbClr val="000000"/>
                </a:solidFill>
                <a:latin typeface="Open Sans Light"/>
              </a:rPr>
              <a:t>eliminates patient risk of stethoscope “transmission by touch“ by providing a clean and high-fidelity barrier, removing direct contact between patient and stethoscope.</a:t>
            </a:r>
          </a:p>
        </p:txBody>
      </p:sp>
      <p:sp>
        <p:nvSpPr>
          <p:cNvPr id="9" name="Freeform 9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360214" y="615501"/>
            <a:ext cx="3308594" cy="7156899"/>
            <a:chOff x="0" y="0"/>
            <a:chExt cx="4411458" cy="954253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411458" cy="9542533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615501"/>
            <a:ext cx="3308594" cy="7156899"/>
            <a:chOff x="0" y="0"/>
            <a:chExt cx="4411458" cy="954253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411458" cy="954253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6732129" y="615501"/>
            <a:ext cx="3356187" cy="7156899"/>
            <a:chOff x="0" y="0"/>
            <a:chExt cx="4474916" cy="95425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474916" cy="954253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0" y="5917297"/>
            <a:ext cx="3312589" cy="1855103"/>
            <a:chOff x="0" y="0"/>
            <a:chExt cx="1154715" cy="6466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4715" cy="646659"/>
            </a:xfrm>
            <a:custGeom>
              <a:avLst/>
              <a:gdLst/>
              <a:ahLst/>
              <a:cxnLst/>
              <a:rect l="l" t="t" r="r" b="b"/>
              <a:pathLst>
                <a:path w="1154715" h="646659">
                  <a:moveTo>
                    <a:pt x="0" y="0"/>
                  </a:moveTo>
                  <a:lnTo>
                    <a:pt x="1154715" y="0"/>
                  </a:lnTo>
                  <a:lnTo>
                    <a:pt x="1154715" y="646659"/>
                  </a:lnTo>
                  <a:lnTo>
                    <a:pt x="0" y="646659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54715" cy="675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82801" y="153419"/>
            <a:ext cx="3185374" cy="2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>
                <a:solidFill>
                  <a:srgbClr val="FFFFFF"/>
                </a:solidFill>
                <a:latin typeface="Open Sans Light"/>
              </a:rPr>
              <a:t>| WAVE, APPLY, REMOVE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5898247"/>
            <a:ext cx="3308594" cy="628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600" spc="456" dirty="0">
                <a:solidFill>
                  <a:srgbClr val="F8C409"/>
                </a:solidFill>
                <a:latin typeface="Open Sans Light Bold"/>
              </a:rPr>
              <a:t>1) ACTIVATE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194" y="6580592"/>
            <a:ext cx="2948206" cy="1363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4"/>
              </a:lnSpc>
              <a:spcBef>
                <a:spcPct val="0"/>
              </a:spcBef>
            </a:pPr>
            <a:r>
              <a:rPr lang="en-US" sz="1960" spc="235" dirty="0">
                <a:solidFill>
                  <a:srgbClr val="FFFFFF"/>
                </a:solidFill>
                <a:latin typeface="Open Sans Light"/>
              </a:rPr>
              <a:t>HOLD STETHOSCOPE UNDER TOUCH-FREE SENSOR</a:t>
            </a:r>
          </a:p>
          <a:p>
            <a:pPr algn="ctr">
              <a:lnSpc>
                <a:spcPts val="2744"/>
              </a:lnSpc>
              <a:spcBef>
                <a:spcPct val="0"/>
              </a:spcBef>
            </a:pPr>
            <a:endParaRPr lang="en-US" sz="1960" spc="235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3360237" y="5917297"/>
            <a:ext cx="3312589" cy="1855103"/>
            <a:chOff x="0" y="0"/>
            <a:chExt cx="1154715" cy="6466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4715" cy="646659"/>
            </a:xfrm>
            <a:custGeom>
              <a:avLst/>
              <a:gdLst/>
              <a:ahLst/>
              <a:cxnLst/>
              <a:rect l="l" t="t" r="r" b="b"/>
              <a:pathLst>
                <a:path w="1154715" h="646659">
                  <a:moveTo>
                    <a:pt x="0" y="0"/>
                  </a:moveTo>
                  <a:lnTo>
                    <a:pt x="1154715" y="0"/>
                  </a:lnTo>
                  <a:lnTo>
                    <a:pt x="1154715" y="646659"/>
                  </a:lnTo>
                  <a:lnTo>
                    <a:pt x="0" y="646659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154715" cy="675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40408" y="6573252"/>
            <a:ext cx="2948206" cy="1041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4"/>
              </a:lnSpc>
              <a:spcBef>
                <a:spcPct val="0"/>
              </a:spcBef>
            </a:pPr>
            <a:r>
              <a:rPr lang="en-US" sz="1960" spc="235" dirty="0">
                <a:solidFill>
                  <a:srgbClr val="FFFFFF"/>
                </a:solidFill>
                <a:latin typeface="Open Sans Light"/>
              </a:rPr>
              <a:t>PRESS GENTLY INTO APPLICATION WINDOW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60237" y="5898247"/>
            <a:ext cx="3308570" cy="646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455" dirty="0">
                <a:solidFill>
                  <a:srgbClr val="F8C409"/>
                </a:solidFill>
                <a:latin typeface="Open Sans Light Bold"/>
              </a:rPr>
              <a:t>2) APPLY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732129" y="5917297"/>
            <a:ext cx="3312589" cy="1855103"/>
            <a:chOff x="0" y="0"/>
            <a:chExt cx="1154715" cy="6466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54715" cy="646659"/>
            </a:xfrm>
            <a:custGeom>
              <a:avLst/>
              <a:gdLst/>
              <a:ahLst/>
              <a:cxnLst/>
              <a:rect l="l" t="t" r="r" b="b"/>
              <a:pathLst>
                <a:path w="1154715" h="646659">
                  <a:moveTo>
                    <a:pt x="0" y="0"/>
                  </a:moveTo>
                  <a:lnTo>
                    <a:pt x="1154715" y="0"/>
                  </a:lnTo>
                  <a:lnTo>
                    <a:pt x="1154715" y="646659"/>
                  </a:lnTo>
                  <a:lnTo>
                    <a:pt x="0" y="646659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154715" cy="675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732129" y="5867400"/>
            <a:ext cx="3312589" cy="58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2400" spc="456" dirty="0">
                <a:solidFill>
                  <a:srgbClr val="F8C409"/>
                </a:solidFill>
                <a:latin typeface="Open Sans Light Bold"/>
              </a:rPr>
              <a:t>3) AUSCULTATE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21162" y="6573252"/>
            <a:ext cx="2948206" cy="1017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4"/>
              </a:lnSpc>
              <a:spcBef>
                <a:spcPct val="0"/>
              </a:spcBef>
            </a:pPr>
            <a:r>
              <a:rPr lang="en-US" sz="1960" spc="235" dirty="0">
                <a:solidFill>
                  <a:srgbClr val="FFFFFF"/>
                </a:solidFill>
                <a:latin typeface="Open Sans Light"/>
              </a:rPr>
              <a:t>EXAMINE PATIENT WITH CLEAN DISK COVER BARRIER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527" y="4484381"/>
            <a:ext cx="10144115" cy="3288019"/>
            <a:chOff x="0" y="0"/>
            <a:chExt cx="13525487" cy="438402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525487" cy="438402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2801" y="153419"/>
            <a:ext cx="3185374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 dirty="0">
                <a:solidFill>
                  <a:srgbClr val="FFFFFF"/>
                </a:solidFill>
                <a:latin typeface="Open Sans Light"/>
              </a:rPr>
              <a:t>| 2024 CDC GUIDANCE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0136" y="795241"/>
            <a:ext cx="8978129" cy="1411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88"/>
              </a:lnSpc>
            </a:pPr>
            <a:r>
              <a:rPr lang="en-US" sz="4063" spc="162" dirty="0">
                <a:solidFill>
                  <a:srgbClr val="000000"/>
                </a:solidFill>
                <a:latin typeface="Open Sans Light"/>
              </a:rPr>
              <a:t>New CDC Guidance &amp; </a:t>
            </a:r>
          </a:p>
          <a:p>
            <a:pPr>
              <a:lnSpc>
                <a:spcPts val="5688"/>
              </a:lnSpc>
            </a:pPr>
            <a:r>
              <a:rPr lang="en-US" sz="4063" spc="162" dirty="0">
                <a:solidFill>
                  <a:srgbClr val="000000"/>
                </a:solidFill>
                <a:latin typeface="Open Sans Light"/>
              </a:rPr>
              <a:t>Stethoscope Hygiene Requirements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9412" y="2422568"/>
            <a:ext cx="9276975" cy="176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176" spc="65" dirty="0">
                <a:solidFill>
                  <a:srgbClr val="14407F"/>
                </a:solidFill>
                <a:latin typeface="Open Sans Light Bold"/>
              </a:rPr>
              <a:t>The Centers for Disease Control and Prevention (CDC)</a:t>
            </a:r>
            <a:r>
              <a:rPr lang="en-US" sz="2176" spc="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176" spc="65" dirty="0">
                <a:solidFill>
                  <a:srgbClr val="000000"/>
                </a:solidFill>
                <a:latin typeface="Open Sans Light"/>
              </a:rPr>
              <a:t>have updated their Guideline to Prevent Transmission of Pathogens in Healthcare Settings for 2024, including </a:t>
            </a:r>
            <a:r>
              <a:rPr lang="en-US" sz="2176" spc="65" dirty="0">
                <a:solidFill>
                  <a:srgbClr val="183E85"/>
                </a:solidFill>
                <a:latin typeface="Open Sans Light Bold"/>
              </a:rPr>
              <a:t>new requirements for stethoscope hygiene</a:t>
            </a:r>
            <a:r>
              <a:rPr lang="en-US" sz="2176" spc="65" dirty="0">
                <a:solidFill>
                  <a:srgbClr val="183E85"/>
                </a:solidFill>
                <a:latin typeface="Open Sans Light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42" y="0"/>
            <a:ext cx="3977585" cy="615501"/>
          </a:xfrm>
          <a:custGeom>
            <a:avLst/>
            <a:gdLst/>
            <a:ahLst/>
            <a:cxnLst/>
            <a:rect l="l" t="t" r="r" b="b"/>
            <a:pathLst>
              <a:path w="3977585" h="615501">
                <a:moveTo>
                  <a:pt x="0" y="0"/>
                </a:moveTo>
                <a:lnTo>
                  <a:pt x="3977585" y="0"/>
                </a:lnTo>
                <a:lnTo>
                  <a:pt x="3977585" y="615501"/>
                </a:lnTo>
                <a:lnTo>
                  <a:pt x="0" y="6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3117" b="-273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042" y="-187"/>
            <a:ext cx="10099881" cy="44225"/>
          </a:xfrm>
          <a:custGeom>
            <a:avLst/>
            <a:gdLst/>
            <a:ahLst/>
            <a:cxnLst/>
            <a:rect l="l" t="t" r="r" b="b"/>
            <a:pathLst>
              <a:path w="10099881" h="44225">
                <a:moveTo>
                  <a:pt x="0" y="0"/>
                </a:moveTo>
                <a:lnTo>
                  <a:pt x="10099882" y="0"/>
                </a:lnTo>
                <a:lnTo>
                  <a:pt x="10099882" y="44224"/>
                </a:lnTo>
                <a:lnTo>
                  <a:pt x="0" y="4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368860" b="-113688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68657" y="2464004"/>
            <a:ext cx="10156496" cy="5308396"/>
            <a:chOff x="0" y="0"/>
            <a:chExt cx="13541995" cy="707786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0"/>
              <a:ext cx="13541995" cy="707786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364096" y="4245765"/>
            <a:ext cx="9330208" cy="1725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9"/>
              </a:lnSpc>
            </a:pPr>
            <a:r>
              <a:rPr lang="en-US" sz="3306" spc="132" dirty="0">
                <a:solidFill>
                  <a:srgbClr val="FFFFFF"/>
                </a:solidFill>
                <a:latin typeface="Open Sans Light"/>
              </a:rPr>
              <a:t>Stethoscopes are now confirmed to be contaminated and </a:t>
            </a:r>
            <a:r>
              <a:rPr lang="en-US" sz="3306" spc="132" dirty="0">
                <a:solidFill>
                  <a:srgbClr val="FFFFFF"/>
                </a:solidFill>
                <a:latin typeface="Open Sans Light Bold"/>
              </a:rPr>
              <a:t>transmit pathogens</a:t>
            </a:r>
            <a:r>
              <a:rPr lang="en-US" sz="3306" spc="132" dirty="0">
                <a:solidFill>
                  <a:srgbClr val="FFFFFF"/>
                </a:solidFill>
                <a:latin typeface="Open Sans Light"/>
              </a:rPr>
              <a:t> efficiently between patients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801" y="153419"/>
            <a:ext cx="3185374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 spc="203" dirty="0">
                <a:solidFill>
                  <a:srgbClr val="FFFFFF"/>
                </a:solidFill>
                <a:latin typeface="Open Sans Light"/>
              </a:rPr>
              <a:t>| 2024 CDC GUIDANCE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136" y="795241"/>
            <a:ext cx="8978129" cy="1401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8"/>
              </a:lnSpc>
            </a:pPr>
            <a:r>
              <a:rPr lang="en-US" sz="4063" spc="162">
                <a:solidFill>
                  <a:srgbClr val="000000"/>
                </a:solidFill>
                <a:latin typeface="Open Sans Light"/>
              </a:rPr>
              <a:t>Stethoscopes Newly Categorized</a:t>
            </a:r>
          </a:p>
          <a:p>
            <a:pPr algn="ctr">
              <a:lnSpc>
                <a:spcPts val="5688"/>
              </a:lnSpc>
            </a:pPr>
            <a:r>
              <a:rPr lang="en-US" sz="4063" spc="162">
                <a:solidFill>
                  <a:srgbClr val="000000"/>
                </a:solidFill>
                <a:latin typeface="Open Sans Light"/>
              </a:rPr>
              <a:t>As </a:t>
            </a:r>
            <a:r>
              <a:rPr lang="en-US" sz="4063" spc="162">
                <a:solidFill>
                  <a:srgbClr val="183E85"/>
                </a:solidFill>
                <a:latin typeface="Open Sans Light Bold"/>
              </a:rPr>
              <a:t>Transmission Via Touch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1F9F73A801BC4AB0ABEF7AFF38AE5B" ma:contentTypeVersion="13" ma:contentTypeDescription="Create a new document." ma:contentTypeScope="" ma:versionID="c7a673d5d5bd89db14c266c1ca82d558">
  <xsd:schema xmlns:xsd="http://www.w3.org/2001/XMLSchema" xmlns:xs="http://www.w3.org/2001/XMLSchema" xmlns:p="http://schemas.microsoft.com/office/2006/metadata/properties" xmlns:ns2="3eb5032a-2aec-46ac-bb4a-e63e99ea485d" xmlns:ns3="ab541551-1768-42aa-ac2b-2620bce90da6" targetNamespace="http://schemas.microsoft.com/office/2006/metadata/properties" ma:root="true" ma:fieldsID="bffa7779614b4c2b196dd1a2c0604035" ns2:_="" ns3:_="">
    <xsd:import namespace="3eb5032a-2aec-46ac-bb4a-e63e99ea485d"/>
    <xsd:import namespace="ab541551-1768-42aa-ac2b-2620bce90d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b5032a-2aec-46ac-bb4a-e63e99ea48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5" nillable="true" ma:displayName="MediaServiceBillingMetadata" ma:hidden="true" ma:internalName="MediaServiceBillingMetadata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3a24aa6-2cd4-4ab8-94d8-2a15edad23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541551-1768-42aa-ac2b-2620bce90da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f06b9ad-a2a2-46ec-bb2b-8f2a192a46d7}" ma:internalName="TaxCatchAll" ma:showField="CatchAllData" ma:web="ab541551-1768-42aa-ac2b-2620bce90d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b5032a-2aec-46ac-bb4a-e63e99ea485d">
      <Terms xmlns="http://schemas.microsoft.com/office/infopath/2007/PartnerControls"/>
    </lcf76f155ced4ddcb4097134ff3c332f>
    <TaxCatchAll xmlns="ab541551-1768-42aa-ac2b-2620bce90da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D7E882-8B77-4AA7-8ABC-42E483F885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b5032a-2aec-46ac-bb4a-e63e99ea485d"/>
    <ds:schemaRef ds:uri="ab541551-1768-42aa-ac2b-2620bce90d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C02EE-E30B-405B-87DD-3920B40A8394}">
  <ds:schemaRefs>
    <ds:schemaRef ds:uri="http://schemas.microsoft.com/office/2006/metadata/properties"/>
    <ds:schemaRef ds:uri="http://schemas.microsoft.com/office/infopath/2007/PartnerControls"/>
    <ds:schemaRef ds:uri="3eb5032a-2aec-46ac-bb4a-e63e99ea485d"/>
    <ds:schemaRef ds:uri="ab541551-1768-42aa-ac2b-2620bce90da6"/>
  </ds:schemaRefs>
</ds:datastoreItem>
</file>

<file path=customXml/itemProps3.xml><?xml version="1.0" encoding="utf-8"?>
<ds:datastoreItem xmlns:ds="http://schemas.openxmlformats.org/officeDocument/2006/customXml" ds:itemID="{EA244B46-8400-47A9-8AF0-73D1E2E701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1715</Words>
  <Application>Microsoft Office PowerPoint</Application>
  <PresentationFormat>Custom</PresentationFormat>
  <Paragraphs>226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240130 AseptiScope Sales Pitchbook FINAL</dc:title>
  <dc:creator>Anthony Pham</dc:creator>
  <cp:lastModifiedBy>Anthony Pham</cp:lastModifiedBy>
  <cp:revision>12</cp:revision>
  <dcterms:created xsi:type="dcterms:W3CDTF">2006-08-16T00:00:00Z</dcterms:created>
  <dcterms:modified xsi:type="dcterms:W3CDTF">2026-01-27T16:04:04Z</dcterms:modified>
  <dc:identifier>DAF7Y9rFGT0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0x010100A91F9F73A801BC4AB0ABEF7AFF38AE5B</vt:lpwstr>
  </property>
  <property fmtid="{D5CDD505-2E9C-101B-9397-08002B2CF9AE}" pid="3" name="MediaServiceImageTags">
    <vt:lpwstr/>
  </property>
</Properties>
</file>